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Golos Text"/>
      <p:regular r:id="rId37"/>
      <p:bold r:id="rId38"/>
    </p:embeddedFont>
    <p:embeddedFont>
      <p:font typeface="Golos Text Black"/>
      <p:bold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Golos Text Medium"/>
      <p:regular r:id="rId44"/>
      <p:bold r:id="rId45"/>
    </p:embeddedFont>
    <p:embeddedFont>
      <p:font typeface="Bebas Neue"/>
      <p:regular r:id="rId46"/>
    </p:embeddedFont>
    <p:embeddedFont>
      <p:font typeface="Gantari"/>
      <p:regular r:id="rId47"/>
      <p:bold r:id="rId48"/>
      <p:italic r:id="rId49"/>
      <p:boldItalic r:id="rId50"/>
    </p:embeddedFont>
    <p:embeddedFont>
      <p:font typeface="Golos Text SemiBo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GolosText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BebasNeue-regular.fntdata"/><Relationship Id="rId45" Type="http://schemas.openxmlformats.org/officeDocument/2006/relationships/font" Target="fonts/GolosText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antari-bold.fntdata"/><Relationship Id="rId47" Type="http://schemas.openxmlformats.org/officeDocument/2006/relationships/font" Target="fonts/Gantari-regular.fntdata"/><Relationship Id="rId49" Type="http://schemas.openxmlformats.org/officeDocument/2006/relationships/font" Target="fonts/Gantari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GolosText-regular.fntdata"/><Relationship Id="rId36" Type="http://schemas.openxmlformats.org/officeDocument/2006/relationships/slide" Target="slides/slide32.xml"/><Relationship Id="rId39" Type="http://schemas.openxmlformats.org/officeDocument/2006/relationships/font" Target="fonts/GolosTextBlack-bold.fntdata"/><Relationship Id="rId38" Type="http://schemas.openxmlformats.org/officeDocument/2006/relationships/font" Target="fonts/GolosTex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losTextSemiBold-regular.fntdata"/><Relationship Id="rId50" Type="http://schemas.openxmlformats.org/officeDocument/2006/relationships/font" Target="fonts/Gantari-boldItalic.fntdata"/><Relationship Id="rId52" Type="http://schemas.openxmlformats.org/officeDocument/2006/relationships/font" Target="fonts/GolosText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a8e28482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a8e28482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b21ebf29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b21ebf29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b21ebf2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b21ebf2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b21ebf29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b21ebf29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b21ebf29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b21ebf29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b21ebf29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2b21ebf29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b876cb05e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b876cb05e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b876cb05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b876cb05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b976484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b976484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b9764845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4b9764845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4b876cb0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4b876cb0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a8e28482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a8e28482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b9764845f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b9764845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36f91fd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36f91fd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e36f91fd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e36f91fd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4b9764845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4b9764845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4b9764845f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4b9764845f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b9764845f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4b9764845f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b9764845f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4b9764845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b9764845f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b9764845f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4b876cb05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4b876cb05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e36fd08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e36fd08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a8e28482d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a8e28482d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76cb05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76cb05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b876cb05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4b876cb05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4b9764845f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4b9764845f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b21ebf29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b21ebf29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61ebc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61ebc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b21ebf2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b21ebf2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b21ebf29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b21ebf29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b21ebf2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b21ebf2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b21ebf2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b21ebf2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715100" y="714150"/>
            <a:ext cx="5618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Arabic Newspaper Sentiment Analysis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95" name="Google Shape;95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96" name="Google Shape;96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980875" y="2790225"/>
              <a:ext cx="400475" cy="397525"/>
            </a:xfrm>
            <a:custGeom>
              <a:rect b="b" l="l" r="r" t="t"/>
              <a:pathLst>
                <a:path extrusionOk="0" h="15901" w="16019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059750" y="3098975"/>
              <a:ext cx="28900" cy="52275"/>
            </a:xfrm>
            <a:custGeom>
              <a:rect b="b" l="l" r="r" t="t"/>
              <a:pathLst>
                <a:path extrusionOk="0" h="2091" w="1156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7124350" y="3125100"/>
              <a:ext cx="35250" cy="50700"/>
            </a:xfrm>
            <a:custGeom>
              <a:rect b="b" l="l" r="r" t="t"/>
              <a:pathLst>
                <a:path extrusionOk="0" h="2028" w="141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223000" y="3136375"/>
              <a:ext cx="20550" cy="51350"/>
            </a:xfrm>
            <a:custGeom>
              <a:rect b="b" l="l" r="r" t="t"/>
              <a:pathLst>
                <a:path extrusionOk="0" h="2054" w="822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287525" y="3108050"/>
              <a:ext cx="40625" cy="50550"/>
            </a:xfrm>
            <a:custGeom>
              <a:rect b="b" l="l" r="r" t="t"/>
              <a:pathLst>
                <a:path extrusionOk="0" h="2022" w="1625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321300" y="3050775"/>
              <a:ext cx="49725" cy="34675"/>
            </a:xfrm>
            <a:custGeom>
              <a:rect b="b" l="l" r="r" t="t"/>
              <a:pathLst>
                <a:path extrusionOk="0" h="1387" w="1989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328025" y="2970225"/>
              <a:ext cx="52200" cy="18150"/>
            </a:xfrm>
            <a:custGeom>
              <a:rect b="b" l="l" r="r" t="t"/>
              <a:pathLst>
                <a:path extrusionOk="0" h="726" w="2088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7288850" y="2879900"/>
              <a:ext cx="53875" cy="34500"/>
            </a:xfrm>
            <a:custGeom>
              <a:rect b="b" l="l" r="r" t="t"/>
              <a:pathLst>
                <a:path extrusionOk="0" h="1380" w="2155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233450" y="2828150"/>
              <a:ext cx="40175" cy="46825"/>
            </a:xfrm>
            <a:custGeom>
              <a:rect b="b" l="l" r="r" t="t"/>
              <a:pathLst>
                <a:path extrusionOk="0" h="1873" w="1607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158675" y="2797200"/>
              <a:ext cx="30475" cy="51500"/>
            </a:xfrm>
            <a:custGeom>
              <a:rect b="b" l="l" r="r" t="t"/>
              <a:pathLst>
                <a:path extrusionOk="0" h="2060" w="1219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971650" y="3048425"/>
              <a:ext cx="64925" cy="77500"/>
            </a:xfrm>
            <a:custGeom>
              <a:rect b="b" l="l" r="r" t="t"/>
              <a:pathLst>
                <a:path extrusionOk="0" h="3100" w="2597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923425" y="3011375"/>
              <a:ext cx="90950" cy="102225"/>
            </a:xfrm>
            <a:custGeom>
              <a:rect b="b" l="l" r="r" t="t"/>
              <a:pathLst>
                <a:path extrusionOk="0" h="4089" w="3638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913125" y="3009950"/>
              <a:ext cx="71875" cy="95800"/>
            </a:xfrm>
            <a:custGeom>
              <a:rect b="b" l="l" r="r" t="t"/>
              <a:pathLst>
                <a:path extrusionOk="0" h="3832" w="2875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917000" y="3019900"/>
              <a:ext cx="51025" cy="72075"/>
            </a:xfrm>
            <a:custGeom>
              <a:rect b="b" l="l" r="r" t="t"/>
              <a:pathLst>
                <a:path extrusionOk="0" h="2883" w="2041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6928275" y="3024675"/>
              <a:ext cx="43925" cy="67275"/>
            </a:xfrm>
            <a:custGeom>
              <a:rect b="b" l="l" r="r" t="t"/>
              <a:pathLst>
                <a:path extrusionOk="0" h="2691" w="1757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890000" y="3015350"/>
              <a:ext cx="84100" cy="43000"/>
            </a:xfrm>
            <a:custGeom>
              <a:rect b="b" l="l" r="r" t="t"/>
              <a:pathLst>
                <a:path extrusionOk="0" h="1720" w="3364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897800" y="2988950"/>
              <a:ext cx="83900" cy="47800"/>
            </a:xfrm>
            <a:custGeom>
              <a:rect b="b" l="l" r="r" t="t"/>
              <a:pathLst>
                <a:path extrusionOk="0" h="1912" w="3356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884925" y="3051625"/>
              <a:ext cx="76150" cy="47575"/>
            </a:xfrm>
            <a:custGeom>
              <a:rect b="b" l="l" r="r" t="t"/>
              <a:pathLst>
                <a:path extrusionOk="0" h="1903" w="3046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010825" y="2790225"/>
              <a:ext cx="370525" cy="397525"/>
            </a:xfrm>
            <a:custGeom>
              <a:rect b="b" l="l" r="r" t="t"/>
              <a:pathLst>
                <a:path extrusionOk="0" h="15901" w="1482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64" name="Google Shape;164;p18"/>
            <p:cNvSpPr/>
            <p:nvPr/>
          </p:nvSpPr>
          <p:spPr>
            <a:xfrm>
              <a:off x="238125" y="2409350"/>
              <a:ext cx="760575" cy="414000"/>
            </a:xfrm>
            <a:custGeom>
              <a:rect b="b" l="l" r="r" t="t"/>
              <a:pathLst>
                <a:path extrusionOk="0" h="16560" w="30423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82450" y="2485325"/>
              <a:ext cx="180850" cy="180850"/>
            </a:xfrm>
            <a:custGeom>
              <a:rect b="b" l="l" r="r" t="t"/>
              <a:pathLst>
                <a:path extrusionOk="0" h="7234" w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277200" y="2506650"/>
              <a:ext cx="457150" cy="14700"/>
            </a:xfrm>
            <a:custGeom>
              <a:rect b="b" l="l" r="r" t="t"/>
              <a:pathLst>
                <a:path extrusionOk="0" h="588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63575" y="2561025"/>
              <a:ext cx="170775" cy="14750"/>
            </a:xfrm>
            <a:custGeom>
              <a:rect b="b" l="l" r="r" t="t"/>
              <a:pathLst>
                <a:path extrusionOk="0" h="590" w="6831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73525" y="2561025"/>
              <a:ext cx="265250" cy="14750"/>
            </a:xfrm>
            <a:custGeom>
              <a:rect b="b" l="l" r="r" t="t"/>
              <a:pathLst>
                <a:path extrusionOk="0" h="590" w="1061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277200" y="2615400"/>
              <a:ext cx="457150" cy="14725"/>
            </a:xfrm>
            <a:custGeom>
              <a:rect b="b" l="l" r="r" t="t"/>
              <a:pathLst>
                <a:path extrusionOk="0" h="589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594675" y="2669775"/>
              <a:ext cx="139675" cy="14725"/>
            </a:xfrm>
            <a:custGeom>
              <a:rect b="b" l="l" r="r" t="t"/>
              <a:pathLst>
                <a:path extrusionOk="0" h="589" w="5587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85300" y="2669775"/>
              <a:ext cx="185775" cy="14725"/>
            </a:xfrm>
            <a:custGeom>
              <a:rect b="b" l="l" r="r" t="t"/>
              <a:pathLst>
                <a:path extrusionOk="0" h="589" w="7431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779775" y="2543150"/>
              <a:ext cx="189050" cy="65425"/>
            </a:xfrm>
            <a:custGeom>
              <a:rect b="b" l="l" r="r" t="t"/>
              <a:pathLst>
                <a:path extrusionOk="0" h="2617" w="7562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786050" y="2549475"/>
              <a:ext cx="176500" cy="52800"/>
            </a:xfrm>
            <a:custGeom>
              <a:rect b="b" l="l" r="r" t="t"/>
              <a:pathLst>
                <a:path extrusionOk="0" h="2112" w="706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897475" y="2569000"/>
              <a:ext cx="45300" cy="18125"/>
            </a:xfrm>
            <a:custGeom>
              <a:rect b="b" l="l" r="r" t="t"/>
              <a:pathLst>
                <a:path extrusionOk="0" h="725" w="1812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805875" y="2569000"/>
              <a:ext cx="45275" cy="18125"/>
            </a:xfrm>
            <a:custGeom>
              <a:rect b="b" l="l" r="r" t="t"/>
              <a:pathLst>
                <a:path extrusionOk="0" h="725" w="1811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77" name="Google Shape;177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84" name="Google Shape;184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715100" y="2917500"/>
            <a:ext cx="586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rPr>
              <a:t>Presentation by:</a:t>
            </a:r>
            <a:endParaRPr sz="1600">
              <a:solidFill>
                <a:schemeClr val="dk1"/>
              </a:solidFill>
              <a:latin typeface="Golos Text Black"/>
              <a:ea typeface="Golos Text Black"/>
              <a:cs typeface="Golos Text Black"/>
              <a:sym typeface="Golos Tex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George Sherif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Youssef Amin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Philopateer Amgad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rPr>
              <a:t>Under the supervision of:</a:t>
            </a:r>
            <a:endParaRPr b="1"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Dr.Mervat Abu-Elkheir and Mayar Osama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"/>
          <p:cNvSpPr txBox="1"/>
          <p:nvPr>
            <p:ph idx="1" type="body"/>
          </p:nvPr>
        </p:nvSpPr>
        <p:spPr>
          <a:xfrm>
            <a:off x="457450" y="124240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</a:t>
            </a:r>
            <a:r>
              <a:rPr lang="en"/>
              <a:t>ine-tune a normal English BERT </a:t>
            </a:r>
            <a:br>
              <a:rPr lang="en"/>
            </a:br>
            <a:r>
              <a:rPr lang="en"/>
              <a:t>model with a ready-labeled</a:t>
            </a:r>
            <a:br>
              <a:rPr lang="en"/>
            </a:br>
            <a:r>
              <a:rPr lang="en"/>
              <a:t>English dataset.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Manually label a </a:t>
            </a:r>
            <a:br>
              <a:rPr lang="en"/>
            </a:br>
            <a:r>
              <a:rPr lang="en"/>
              <a:t>portion of the Arabic dataset</a:t>
            </a:r>
            <a:br>
              <a:rPr lang="en"/>
            </a:br>
            <a:r>
              <a:rPr lang="en"/>
              <a:t>and translate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Translate the Arabic dataset</a:t>
            </a:r>
            <a:br>
              <a:rPr lang="en"/>
            </a:br>
            <a:r>
              <a:rPr lang="en"/>
              <a:t>using MarianNMT and Opus-MT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Validate the fine-tuned </a:t>
            </a:r>
            <a:br>
              <a:rPr lang="en"/>
            </a:br>
            <a:r>
              <a:rPr lang="en"/>
              <a:t>BERT model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Approach</a:t>
            </a:r>
            <a:endParaRPr/>
          </a:p>
        </p:txBody>
      </p:sp>
      <p:sp>
        <p:nvSpPr>
          <p:cNvPr id="505" name="Google Shape;50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950" y="1662900"/>
            <a:ext cx="5310699" cy="22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512" name="Google Shape;512;p28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13" name="Google Shape;513;p28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4" name="Google Shape;5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</a:t>
            </a:r>
            <a:endParaRPr/>
          </a:p>
        </p:txBody>
      </p: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 Time efficient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method to label all of the corpus instead of manual labelling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 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Inaccuracy 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Cannot be completely true.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Lack of metrics to evaluate performance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29"/>
          <p:cNvCxnSpPr/>
          <p:nvPr/>
        </p:nvCxnSpPr>
        <p:spPr>
          <a:xfrm>
            <a:off x="3087475" y="15032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2" name="Google Shape;522;p29"/>
          <p:cNvCxnSpPr/>
          <p:nvPr/>
        </p:nvCxnSpPr>
        <p:spPr>
          <a:xfrm>
            <a:off x="2742375" y="23746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3" name="Google Shape;52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BERT</a:t>
            </a:r>
            <a:endParaRPr/>
          </a:p>
        </p:txBody>
      </p:sp>
      <p:sp>
        <p:nvSpPr>
          <p:cNvPr id="529" name="Google Shape;52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0" name="Google Shape;530;p30"/>
          <p:cNvGrpSpPr/>
          <p:nvPr/>
        </p:nvGrpSpPr>
        <p:grpSpPr>
          <a:xfrm>
            <a:off x="4274160" y="535005"/>
            <a:ext cx="595671" cy="467235"/>
            <a:chOff x="849686" y="2909570"/>
            <a:chExt cx="374730" cy="332504"/>
          </a:xfrm>
        </p:grpSpPr>
        <p:sp>
          <p:nvSpPr>
            <p:cNvPr id="531" name="Google Shape;531;p30"/>
            <p:cNvSpPr/>
            <p:nvPr/>
          </p:nvSpPr>
          <p:spPr>
            <a:xfrm>
              <a:off x="1006747" y="2909570"/>
              <a:ext cx="217669" cy="181483"/>
            </a:xfrm>
            <a:custGeom>
              <a:rect b="b" l="l" r="r" t="t"/>
              <a:pathLst>
                <a:path extrusionOk="0" h="6911" w="8289">
                  <a:moveTo>
                    <a:pt x="460" y="1"/>
                  </a:moveTo>
                  <a:cubicBezTo>
                    <a:pt x="211" y="1"/>
                    <a:pt x="0" y="211"/>
                    <a:pt x="0" y="469"/>
                  </a:cubicBezTo>
                  <a:lnTo>
                    <a:pt x="0" y="6451"/>
                  </a:lnTo>
                  <a:cubicBezTo>
                    <a:pt x="0" y="6700"/>
                    <a:pt x="211" y="6910"/>
                    <a:pt x="469" y="6910"/>
                  </a:cubicBezTo>
                  <a:lnTo>
                    <a:pt x="7829" y="6910"/>
                  </a:lnTo>
                  <a:cubicBezTo>
                    <a:pt x="8087" y="6901"/>
                    <a:pt x="8288" y="6700"/>
                    <a:pt x="8288" y="6451"/>
                  </a:cubicBezTo>
                  <a:lnTo>
                    <a:pt x="8288" y="469"/>
                  </a:lnTo>
                  <a:cubicBezTo>
                    <a:pt x="8288" y="211"/>
                    <a:pt x="8078" y="1"/>
                    <a:pt x="7829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849686" y="3053580"/>
              <a:ext cx="217905" cy="188494"/>
            </a:xfrm>
            <a:custGeom>
              <a:rect b="b" l="l" r="r" t="t"/>
              <a:pathLst>
                <a:path extrusionOk="0" h="7178" w="8298">
                  <a:moveTo>
                    <a:pt x="8117" y="0"/>
                  </a:moveTo>
                  <a:cubicBezTo>
                    <a:pt x="8073" y="0"/>
                    <a:pt x="8029" y="19"/>
                    <a:pt x="8001" y="58"/>
                  </a:cubicBezTo>
                  <a:lnTo>
                    <a:pt x="3809" y="4058"/>
                  </a:lnTo>
                  <a:cubicBezTo>
                    <a:pt x="3723" y="4135"/>
                    <a:pt x="3608" y="4183"/>
                    <a:pt x="3493" y="4183"/>
                  </a:cubicBezTo>
                  <a:lnTo>
                    <a:pt x="3445" y="4183"/>
                  </a:lnTo>
                  <a:cubicBezTo>
                    <a:pt x="3196" y="4183"/>
                    <a:pt x="2996" y="3982"/>
                    <a:pt x="2996" y="3723"/>
                  </a:cubicBezTo>
                  <a:lnTo>
                    <a:pt x="2996" y="3493"/>
                  </a:lnTo>
                  <a:lnTo>
                    <a:pt x="1608" y="3493"/>
                  </a:lnTo>
                  <a:lnTo>
                    <a:pt x="1608" y="3723"/>
                  </a:lnTo>
                  <a:cubicBezTo>
                    <a:pt x="1608" y="3934"/>
                    <a:pt x="1474" y="4116"/>
                    <a:pt x="1282" y="4173"/>
                  </a:cubicBezTo>
                  <a:lnTo>
                    <a:pt x="498" y="4393"/>
                  </a:lnTo>
                  <a:cubicBezTo>
                    <a:pt x="201" y="4470"/>
                    <a:pt x="0" y="4747"/>
                    <a:pt x="0" y="5053"/>
                  </a:cubicBezTo>
                  <a:lnTo>
                    <a:pt x="0" y="6948"/>
                  </a:lnTo>
                  <a:cubicBezTo>
                    <a:pt x="0" y="7073"/>
                    <a:pt x="105" y="7178"/>
                    <a:pt x="230" y="7178"/>
                  </a:cubicBezTo>
                  <a:lnTo>
                    <a:pt x="3455" y="7178"/>
                  </a:lnTo>
                  <a:cubicBezTo>
                    <a:pt x="3579" y="7178"/>
                    <a:pt x="3685" y="7073"/>
                    <a:pt x="3685" y="6948"/>
                  </a:cubicBezTo>
                  <a:lnTo>
                    <a:pt x="3685" y="5953"/>
                  </a:lnTo>
                  <a:cubicBezTo>
                    <a:pt x="3685" y="5704"/>
                    <a:pt x="3780" y="5474"/>
                    <a:pt x="3953" y="5302"/>
                  </a:cubicBezTo>
                  <a:lnTo>
                    <a:pt x="7867" y="1378"/>
                  </a:lnTo>
                  <a:cubicBezTo>
                    <a:pt x="7982" y="1264"/>
                    <a:pt x="8029" y="1101"/>
                    <a:pt x="7991" y="938"/>
                  </a:cubicBezTo>
                  <a:lnTo>
                    <a:pt x="7905" y="613"/>
                  </a:lnTo>
                  <a:lnTo>
                    <a:pt x="8230" y="287"/>
                  </a:lnTo>
                  <a:cubicBezTo>
                    <a:pt x="8297" y="230"/>
                    <a:pt x="8297" y="115"/>
                    <a:pt x="8240" y="58"/>
                  </a:cubicBezTo>
                  <a:cubicBezTo>
                    <a:pt x="8207" y="19"/>
                    <a:pt x="8161" y="0"/>
                    <a:pt x="8117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889391" y="3145306"/>
              <a:ext cx="41491" cy="18119"/>
            </a:xfrm>
            <a:custGeom>
              <a:rect b="b" l="l" r="r" t="t"/>
              <a:pathLst>
                <a:path extrusionOk="0" h="690" w="1580">
                  <a:moveTo>
                    <a:pt x="96" y="0"/>
                  </a:moveTo>
                  <a:lnTo>
                    <a:pt x="96" y="230"/>
                  </a:lnTo>
                  <a:cubicBezTo>
                    <a:pt x="96" y="335"/>
                    <a:pt x="67" y="431"/>
                    <a:pt x="0" y="517"/>
                  </a:cubicBezTo>
                  <a:cubicBezTo>
                    <a:pt x="249" y="632"/>
                    <a:pt x="517" y="690"/>
                    <a:pt x="785" y="690"/>
                  </a:cubicBezTo>
                  <a:cubicBezTo>
                    <a:pt x="1062" y="690"/>
                    <a:pt x="1330" y="632"/>
                    <a:pt x="1579" y="517"/>
                  </a:cubicBezTo>
                  <a:cubicBezTo>
                    <a:pt x="1512" y="431"/>
                    <a:pt x="1484" y="335"/>
                    <a:pt x="1484" y="230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867779" y="3060617"/>
              <a:ext cx="30435" cy="66622"/>
            </a:xfrm>
            <a:custGeom>
              <a:rect b="b" l="l" r="r" t="t"/>
              <a:pathLst>
                <a:path extrusionOk="0" h="2537" w="1159">
                  <a:moveTo>
                    <a:pt x="689" y="0"/>
                  </a:moveTo>
                  <a:cubicBezTo>
                    <a:pt x="306" y="0"/>
                    <a:pt x="0" y="316"/>
                    <a:pt x="0" y="699"/>
                  </a:cubicBezTo>
                  <a:lnTo>
                    <a:pt x="0" y="862"/>
                  </a:lnTo>
                  <a:cubicBezTo>
                    <a:pt x="0" y="1063"/>
                    <a:pt x="29" y="1254"/>
                    <a:pt x="96" y="1445"/>
                  </a:cubicBezTo>
                  <a:lnTo>
                    <a:pt x="459" y="2536"/>
                  </a:lnTo>
                  <a:lnTo>
                    <a:pt x="1158" y="2536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879832" y="3054577"/>
              <a:ext cx="72661" cy="72661"/>
            </a:xfrm>
            <a:custGeom>
              <a:rect b="b" l="l" r="r" t="t"/>
              <a:pathLst>
                <a:path extrusionOk="0" h="2767" w="2767">
                  <a:moveTo>
                    <a:pt x="689" y="1"/>
                  </a:moveTo>
                  <a:cubicBezTo>
                    <a:pt x="316" y="1"/>
                    <a:pt x="0" y="316"/>
                    <a:pt x="0" y="690"/>
                  </a:cubicBezTo>
                  <a:cubicBezTo>
                    <a:pt x="0" y="948"/>
                    <a:pt x="211" y="1159"/>
                    <a:pt x="460" y="1159"/>
                  </a:cubicBezTo>
                  <a:lnTo>
                    <a:pt x="2307" y="2766"/>
                  </a:lnTo>
                  <a:lnTo>
                    <a:pt x="2690" y="1407"/>
                  </a:lnTo>
                  <a:cubicBezTo>
                    <a:pt x="2738" y="1235"/>
                    <a:pt x="2766" y="1072"/>
                    <a:pt x="2766" y="900"/>
                  </a:cubicBezTo>
                  <a:lnTo>
                    <a:pt x="2766" y="470"/>
                  </a:lnTo>
                  <a:cubicBezTo>
                    <a:pt x="2766" y="211"/>
                    <a:pt x="2556" y="1"/>
                    <a:pt x="230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873793" y="3084986"/>
              <a:ext cx="72661" cy="66385"/>
            </a:xfrm>
            <a:custGeom>
              <a:rect b="b" l="l" r="r" t="t"/>
              <a:pathLst>
                <a:path extrusionOk="0" h="2528" w="2767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915"/>
                    <a:pt x="623" y="2527"/>
                    <a:pt x="1379" y="2527"/>
                  </a:cubicBezTo>
                  <a:cubicBezTo>
                    <a:pt x="2144" y="2527"/>
                    <a:pt x="2767" y="1915"/>
                    <a:pt x="2767" y="1149"/>
                  </a:cubicBezTo>
                  <a:lnTo>
                    <a:pt x="2767" y="852"/>
                  </a:lnTo>
                  <a:cubicBezTo>
                    <a:pt x="2767" y="738"/>
                    <a:pt x="2719" y="613"/>
                    <a:pt x="2633" y="527"/>
                  </a:cubicBezTo>
                  <a:cubicBezTo>
                    <a:pt x="2278" y="182"/>
                    <a:pt x="1628" y="20"/>
                    <a:pt x="891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873793" y="3084986"/>
              <a:ext cx="72399" cy="65125"/>
            </a:xfrm>
            <a:custGeom>
              <a:rect b="b" l="l" r="r" t="t"/>
              <a:pathLst>
                <a:path extrusionOk="0" h="2480" w="2757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762"/>
                    <a:pt x="412" y="2307"/>
                    <a:pt x="996" y="2479"/>
                  </a:cubicBezTo>
                  <a:cubicBezTo>
                    <a:pt x="795" y="2230"/>
                    <a:pt x="690" y="1924"/>
                    <a:pt x="690" y="1608"/>
                  </a:cubicBezTo>
                  <a:lnTo>
                    <a:pt x="690" y="938"/>
                  </a:lnTo>
                  <a:cubicBezTo>
                    <a:pt x="690" y="682"/>
                    <a:pt x="900" y="478"/>
                    <a:pt x="1145" y="478"/>
                  </a:cubicBezTo>
                  <a:cubicBezTo>
                    <a:pt x="1156" y="478"/>
                    <a:pt x="1167" y="478"/>
                    <a:pt x="1178" y="479"/>
                  </a:cubicBezTo>
                  <a:cubicBezTo>
                    <a:pt x="1647" y="508"/>
                    <a:pt x="2336" y="584"/>
                    <a:pt x="2757" y="785"/>
                  </a:cubicBezTo>
                  <a:cubicBezTo>
                    <a:pt x="2747" y="690"/>
                    <a:pt x="2700" y="604"/>
                    <a:pt x="2633" y="537"/>
                  </a:cubicBezTo>
                  <a:cubicBezTo>
                    <a:pt x="2278" y="182"/>
                    <a:pt x="1628" y="29"/>
                    <a:pt x="891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849686" y="3080706"/>
              <a:ext cx="199313" cy="161368"/>
            </a:xfrm>
            <a:custGeom>
              <a:rect b="b" l="l" r="r" t="t"/>
              <a:pathLst>
                <a:path extrusionOk="0" h="6145" w="7590">
                  <a:moveTo>
                    <a:pt x="6977" y="1"/>
                  </a:moveTo>
                  <a:lnTo>
                    <a:pt x="3819" y="3025"/>
                  </a:lnTo>
                  <a:cubicBezTo>
                    <a:pt x="3761" y="3083"/>
                    <a:pt x="3685" y="3121"/>
                    <a:pt x="3608" y="3140"/>
                  </a:cubicBezTo>
                  <a:cubicBezTo>
                    <a:pt x="3356" y="3653"/>
                    <a:pt x="2864" y="3912"/>
                    <a:pt x="2372" y="3912"/>
                  </a:cubicBezTo>
                  <a:cubicBezTo>
                    <a:pt x="1891" y="3912"/>
                    <a:pt x="1409" y="3665"/>
                    <a:pt x="1148" y="3169"/>
                  </a:cubicBezTo>
                  <a:lnTo>
                    <a:pt x="498" y="3360"/>
                  </a:lnTo>
                  <a:cubicBezTo>
                    <a:pt x="201" y="3446"/>
                    <a:pt x="0" y="3714"/>
                    <a:pt x="0" y="4020"/>
                  </a:cubicBezTo>
                  <a:lnTo>
                    <a:pt x="0" y="5915"/>
                  </a:lnTo>
                  <a:cubicBezTo>
                    <a:pt x="0" y="6040"/>
                    <a:pt x="105" y="6145"/>
                    <a:pt x="230" y="6145"/>
                  </a:cubicBezTo>
                  <a:lnTo>
                    <a:pt x="3455" y="6145"/>
                  </a:lnTo>
                  <a:cubicBezTo>
                    <a:pt x="3579" y="6145"/>
                    <a:pt x="3685" y="6040"/>
                    <a:pt x="3685" y="5915"/>
                  </a:cubicBezTo>
                  <a:lnTo>
                    <a:pt x="3685" y="4920"/>
                  </a:lnTo>
                  <a:cubicBezTo>
                    <a:pt x="3685" y="4671"/>
                    <a:pt x="3780" y="4441"/>
                    <a:pt x="3953" y="4269"/>
                  </a:cubicBezTo>
                  <a:lnTo>
                    <a:pt x="7589" y="623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849686" y="3175715"/>
              <a:ext cx="24133" cy="66359"/>
            </a:xfrm>
            <a:custGeom>
              <a:rect b="b" l="l" r="r" t="t"/>
              <a:pathLst>
                <a:path extrusionOk="0" h="2527" w="919">
                  <a:moveTo>
                    <a:pt x="134" y="0"/>
                  </a:moveTo>
                  <a:cubicBezTo>
                    <a:pt x="48" y="115"/>
                    <a:pt x="0" y="259"/>
                    <a:pt x="0" y="402"/>
                  </a:cubicBezTo>
                  <a:lnTo>
                    <a:pt x="0" y="2297"/>
                  </a:lnTo>
                  <a:cubicBezTo>
                    <a:pt x="0" y="2422"/>
                    <a:pt x="105" y="2527"/>
                    <a:pt x="230" y="2527"/>
                  </a:cubicBezTo>
                  <a:lnTo>
                    <a:pt x="919" y="2527"/>
                  </a:lnTo>
                  <a:lnTo>
                    <a:pt x="919" y="1072"/>
                  </a:lnTo>
                  <a:cubicBezTo>
                    <a:pt x="919" y="890"/>
                    <a:pt x="852" y="709"/>
                    <a:pt x="718" y="58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946428" y="3080706"/>
              <a:ext cx="102572" cy="129199"/>
            </a:xfrm>
            <a:custGeom>
              <a:rect b="b" l="l" r="r" t="t"/>
              <a:pathLst>
                <a:path extrusionOk="0" h="4920" w="3906">
                  <a:moveTo>
                    <a:pt x="3293" y="1"/>
                  </a:moveTo>
                  <a:lnTo>
                    <a:pt x="221" y="2949"/>
                  </a:lnTo>
                  <a:cubicBezTo>
                    <a:pt x="77" y="3236"/>
                    <a:pt x="1" y="3551"/>
                    <a:pt x="1" y="3867"/>
                  </a:cubicBezTo>
                  <a:lnTo>
                    <a:pt x="1" y="4920"/>
                  </a:lnTo>
                  <a:cubicBezTo>
                    <a:pt x="1" y="4671"/>
                    <a:pt x="96" y="4441"/>
                    <a:pt x="269" y="4269"/>
                  </a:cubicBezTo>
                  <a:lnTo>
                    <a:pt x="3905" y="623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023343" y="2936723"/>
              <a:ext cx="180327" cy="115544"/>
            </a:xfrm>
            <a:custGeom>
              <a:rect b="b" l="l" r="r" t="t"/>
              <a:pathLst>
                <a:path extrusionOk="0" h="4400" w="6867">
                  <a:moveTo>
                    <a:pt x="5359" y="0"/>
                  </a:moveTo>
                  <a:cubicBezTo>
                    <a:pt x="4929" y="29"/>
                    <a:pt x="4929" y="670"/>
                    <a:pt x="5359" y="689"/>
                  </a:cubicBezTo>
                  <a:lnTo>
                    <a:pt x="5675" y="689"/>
                  </a:lnTo>
                  <a:lnTo>
                    <a:pt x="3637" y="2737"/>
                  </a:lnTo>
                  <a:lnTo>
                    <a:pt x="2728" y="1828"/>
                  </a:lnTo>
                  <a:cubicBezTo>
                    <a:pt x="2661" y="1761"/>
                    <a:pt x="2572" y="1728"/>
                    <a:pt x="2484" y="1728"/>
                  </a:cubicBezTo>
                  <a:cubicBezTo>
                    <a:pt x="2395" y="1728"/>
                    <a:pt x="2307" y="1761"/>
                    <a:pt x="2240" y="1828"/>
                  </a:cubicBezTo>
                  <a:lnTo>
                    <a:pt x="278" y="3790"/>
                  </a:lnTo>
                  <a:cubicBezTo>
                    <a:pt x="0" y="4031"/>
                    <a:pt x="241" y="4400"/>
                    <a:pt x="515" y="4400"/>
                  </a:cubicBezTo>
                  <a:cubicBezTo>
                    <a:pt x="600" y="4400"/>
                    <a:pt x="689" y="4364"/>
                    <a:pt x="766" y="4278"/>
                  </a:cubicBezTo>
                  <a:lnTo>
                    <a:pt x="2479" y="2565"/>
                  </a:lnTo>
                  <a:lnTo>
                    <a:pt x="3388" y="3465"/>
                  </a:lnTo>
                  <a:cubicBezTo>
                    <a:pt x="3455" y="3536"/>
                    <a:pt x="3543" y="3572"/>
                    <a:pt x="3632" y="3572"/>
                  </a:cubicBezTo>
                  <a:cubicBezTo>
                    <a:pt x="3721" y="3572"/>
                    <a:pt x="3809" y="3536"/>
                    <a:pt x="3876" y="3465"/>
                  </a:cubicBezTo>
                  <a:lnTo>
                    <a:pt x="6163" y="1177"/>
                  </a:lnTo>
                  <a:lnTo>
                    <a:pt x="6163" y="1493"/>
                  </a:lnTo>
                  <a:cubicBezTo>
                    <a:pt x="6149" y="1737"/>
                    <a:pt x="6328" y="1859"/>
                    <a:pt x="6508" y="1859"/>
                  </a:cubicBezTo>
                  <a:cubicBezTo>
                    <a:pt x="6687" y="1859"/>
                    <a:pt x="6867" y="1737"/>
                    <a:pt x="6852" y="1493"/>
                  </a:cubicBezTo>
                  <a:lnTo>
                    <a:pt x="6852" y="345"/>
                  </a:lnTo>
                  <a:cubicBezTo>
                    <a:pt x="6852" y="153"/>
                    <a:pt x="6699" y="0"/>
                    <a:pt x="6508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30"/>
          <p:cNvSpPr/>
          <p:nvPr/>
        </p:nvSpPr>
        <p:spPr>
          <a:xfrm>
            <a:off x="3176775" y="1387250"/>
            <a:ext cx="3044100" cy="8109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Three different approaches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6593955" y="3252349"/>
            <a:ext cx="2306700" cy="658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3.Data Augmentation</a:t>
            </a:r>
            <a:endParaRPr sz="1600">
              <a:solidFill>
                <a:srgbClr val="FFFFFF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44" name="Google Shape;544;p30"/>
          <p:cNvSpPr/>
          <p:nvPr/>
        </p:nvSpPr>
        <p:spPr>
          <a:xfrm>
            <a:off x="155851" y="3176149"/>
            <a:ext cx="1846500" cy="8109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1. English dataset as is</a:t>
            </a:r>
            <a:endParaRPr sz="1600">
              <a:solidFill>
                <a:srgbClr val="FFFFFF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45" name="Google Shape;545;p30"/>
          <p:cNvSpPr/>
          <p:nvPr/>
        </p:nvSpPr>
        <p:spPr>
          <a:xfrm>
            <a:off x="3330525" y="3856800"/>
            <a:ext cx="2736600" cy="11367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2.Preprocessing the English and the translated Arabic datasets</a:t>
            </a:r>
            <a:endParaRPr sz="1600">
              <a:solidFill>
                <a:srgbClr val="FFFFFF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546" name="Google Shape;546;p30"/>
          <p:cNvCxnSpPr>
            <a:stCxn id="542" idx="2"/>
            <a:endCxn id="543" idx="0"/>
          </p:cNvCxnSpPr>
          <p:nvPr/>
        </p:nvCxnSpPr>
        <p:spPr>
          <a:xfrm flipH="1" rot="-5400000">
            <a:off x="5696025" y="1200950"/>
            <a:ext cx="1054200" cy="304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30"/>
          <p:cNvCxnSpPr>
            <a:stCxn id="544" idx="0"/>
          </p:cNvCxnSpPr>
          <p:nvPr/>
        </p:nvCxnSpPr>
        <p:spPr>
          <a:xfrm rot="-5400000">
            <a:off x="2481301" y="958549"/>
            <a:ext cx="815400" cy="36198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30"/>
          <p:cNvCxnSpPr>
            <a:stCxn id="542" idx="2"/>
            <a:endCxn id="545" idx="0"/>
          </p:cNvCxnSpPr>
          <p:nvPr/>
        </p:nvCxnSpPr>
        <p:spPr>
          <a:xfrm flipH="1" rot="-5400000">
            <a:off x="3869775" y="3027200"/>
            <a:ext cx="16587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Without Preprocessing</a:t>
            </a:r>
            <a:endParaRPr/>
          </a:p>
        </p:txBody>
      </p:sp>
      <p:sp>
        <p:nvSpPr>
          <p:cNvPr id="554" name="Google Shape;554;p3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approach, we aimed at testing the model using raw data.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Preprocessing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Data Augmentation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 had 1812 entries divided equally between positive, neutral, and negative.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Each sentiment had 604 entries.</a:t>
            </a:r>
            <a:endParaRPr/>
          </a:p>
        </p:txBody>
      </p:sp>
      <p:sp>
        <p:nvSpPr>
          <p:cNvPr id="555" name="Google Shape;55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With Preprocessing</a:t>
            </a:r>
            <a:endParaRPr/>
          </a:p>
        </p:txBody>
      </p:sp>
      <p:sp>
        <p:nvSpPr>
          <p:cNvPr id="561" name="Google Shape;561;p32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approach, we aimed at testing the model using preprocessing methods.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Preprocessing included: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Removing stop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Removing punctuations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Stemming/Lemmatization (Not actually implemented due to bad results)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 had 1812 entries divided equally between positive, neutral, and negative.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Each sentiment had 604 entries.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3: With Data Augmentation</a:t>
            </a:r>
            <a:endParaRPr/>
          </a:p>
        </p:txBody>
      </p:sp>
      <p:sp>
        <p:nvSpPr>
          <p:cNvPr id="568" name="Google Shape;568;p33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approach, we aimed at testing the model using data augmentation.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 augmentation was implemented as follows: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negative sentiment had the least amount of entries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we paraphrase each negative entry to double the amount of entries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 had 3624 entries divided equally between positive, neutral, and negative.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Each sentiment had 1218 entries.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of the previous steps:</a:t>
            </a:r>
            <a:endParaRPr/>
          </a:p>
        </p:txBody>
      </p:sp>
      <p:sp>
        <p:nvSpPr>
          <p:cNvPr id="575" name="Google Shape;575;p3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used 16 epochs and 8 batches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length was set to 150 tokens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Padding the sentence was turned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AdamW optimizer was used to make sure weight decay was applied correctly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lang="en"/>
              <a:t>linear schedule function was called to adjust the learning rate during training.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For each epoch, the accuracy of epoch was calculated and the best epoch was chosen for the next step</a:t>
            </a:r>
            <a:endParaRPr/>
          </a:p>
        </p:txBody>
      </p:sp>
      <p:sp>
        <p:nvSpPr>
          <p:cNvPr id="576" name="Google Shape;57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AR-EN Translation</a:t>
            </a:r>
            <a:endParaRPr/>
          </a:p>
        </p:txBody>
      </p:sp>
      <p:sp>
        <p:nvSpPr>
          <p:cNvPr id="582" name="Google Shape;582;p35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part, 80 entries was chosen from the Arabic dataset to be translated.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 example for the translation: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Golos Text SemiBold"/>
                <a:ea typeface="Golos Text SemiBold"/>
                <a:cs typeface="Golos Text SemiBold"/>
                <a:sym typeface="Golos Text SemiBold"/>
              </a:rPr>
              <a:t>Arabic :</a:t>
            </a:r>
            <a:r>
              <a:rPr lang="en"/>
              <a:t> انخفضت أرباح شركة الخليج للمواشي إلى 12.1 مليون درهم في عام ،2010 مقابل 27.6 مليون درهم في 2009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Golos Text SemiBold"/>
                <a:ea typeface="Golos Text SemiBold"/>
                <a:cs typeface="Golos Text SemiBold"/>
                <a:sym typeface="Golos Text SemiBold"/>
              </a:rPr>
              <a:t>English:</a:t>
            </a:r>
            <a:r>
              <a:rPr lang="en"/>
              <a:t> </a:t>
            </a:r>
            <a:r>
              <a:rPr lang="en"/>
              <a:t>The profits of the Gulf Livestock Company fell to 12.1 million dirhams in 2010, compared to 27.6 million dirhams in 2009.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Translation was performed using Opus-MT and </a:t>
            </a:r>
            <a:r>
              <a:rPr lang="en"/>
              <a:t>MarianNMT </a:t>
            </a:r>
            <a:r>
              <a:rPr lang="en"/>
              <a:t>Tokenizer</a:t>
            </a:r>
            <a:endParaRPr/>
          </a:p>
        </p:txBody>
      </p:sp>
      <p:sp>
        <p:nvSpPr>
          <p:cNvPr id="583" name="Google Shape;58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6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89" name="Google Shape;589;p36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90" name="Google Shape;590;p3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1" name="Google Shape;59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2" name="Google Shape;592;p36"/>
          <p:cNvGrpSpPr/>
          <p:nvPr/>
        </p:nvGrpSpPr>
        <p:grpSpPr>
          <a:xfrm>
            <a:off x="3181471" y="1925854"/>
            <a:ext cx="869771" cy="935583"/>
            <a:chOff x="3246251" y="2895245"/>
            <a:chExt cx="375792" cy="373800"/>
          </a:xfrm>
        </p:grpSpPr>
        <p:sp>
          <p:nvSpPr>
            <p:cNvPr id="593" name="Google Shape;593;p36"/>
            <p:cNvSpPr/>
            <p:nvPr/>
          </p:nvSpPr>
          <p:spPr>
            <a:xfrm>
              <a:off x="3246251" y="2960599"/>
              <a:ext cx="308446" cy="308446"/>
            </a:xfrm>
            <a:custGeom>
              <a:rect b="b" l="l" r="r" t="t"/>
              <a:pathLst>
                <a:path extrusionOk="0" h="11766" w="11766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3400264" y="3108556"/>
              <a:ext cx="154039" cy="12531"/>
            </a:xfrm>
            <a:custGeom>
              <a:rect b="b" l="l" r="r" t="t"/>
              <a:pathLst>
                <a:path extrusionOk="0" h="478" w="5876">
                  <a:moveTo>
                    <a:pt x="1" y="1"/>
                  </a:moveTo>
                  <a:lnTo>
                    <a:pt x="1" y="477"/>
                  </a:lnTo>
                  <a:lnTo>
                    <a:pt x="5876" y="477"/>
                  </a:lnTo>
                  <a:lnTo>
                    <a:pt x="5876" y="246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3529687" y="2895245"/>
              <a:ext cx="92355" cy="89970"/>
            </a:xfrm>
            <a:custGeom>
              <a:rect b="b" l="l" r="r" t="t"/>
              <a:pathLst>
                <a:path extrusionOk="0" h="3432" w="3523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529687" y="2895245"/>
              <a:ext cx="62103" cy="89970"/>
            </a:xfrm>
            <a:custGeom>
              <a:rect b="b" l="l" r="r" t="t"/>
              <a:pathLst>
                <a:path extrusionOk="0" h="3432" w="2369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5" y="3432"/>
                  </a:lnTo>
                  <a:lnTo>
                    <a:pt x="2354" y="1093"/>
                  </a:lnTo>
                  <a:lnTo>
                    <a:pt x="2354" y="242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83345" y="2997693"/>
              <a:ext cx="234257" cy="234257"/>
            </a:xfrm>
            <a:custGeom>
              <a:rect b="b" l="l" r="r" t="t"/>
              <a:pathLst>
                <a:path extrusionOk="0" h="8936" w="8936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3400264" y="3108556"/>
              <a:ext cx="117338" cy="12531"/>
            </a:xfrm>
            <a:custGeom>
              <a:rect b="b" l="l" r="r" t="t"/>
              <a:pathLst>
                <a:path extrusionOk="0" h="478" w="4476">
                  <a:moveTo>
                    <a:pt x="1" y="1"/>
                  </a:moveTo>
                  <a:lnTo>
                    <a:pt x="1" y="477"/>
                  </a:lnTo>
                  <a:lnTo>
                    <a:pt x="4461" y="477"/>
                  </a:lnTo>
                  <a:cubicBezTo>
                    <a:pt x="4461" y="390"/>
                    <a:pt x="4476" y="318"/>
                    <a:pt x="4476" y="246"/>
                  </a:cubicBezTo>
                  <a:cubicBezTo>
                    <a:pt x="4476" y="160"/>
                    <a:pt x="4476" y="87"/>
                    <a:pt x="4461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313990" y="3028338"/>
              <a:ext cx="172573" cy="172967"/>
            </a:xfrm>
            <a:custGeom>
              <a:rect b="b" l="l" r="r" t="t"/>
              <a:pathLst>
                <a:path extrusionOk="0" h="6598" w="6583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3400264" y="3108556"/>
              <a:ext cx="86693" cy="12531"/>
            </a:xfrm>
            <a:custGeom>
              <a:rect b="b" l="l" r="r" t="t"/>
              <a:pathLst>
                <a:path extrusionOk="0" h="478" w="3307">
                  <a:moveTo>
                    <a:pt x="1" y="1"/>
                  </a:moveTo>
                  <a:lnTo>
                    <a:pt x="1" y="477"/>
                  </a:lnTo>
                  <a:lnTo>
                    <a:pt x="3292" y="477"/>
                  </a:lnTo>
                  <a:cubicBezTo>
                    <a:pt x="3292" y="390"/>
                    <a:pt x="3306" y="318"/>
                    <a:pt x="3306" y="246"/>
                  </a:cubicBezTo>
                  <a:cubicBezTo>
                    <a:pt x="3306" y="160"/>
                    <a:pt x="3306" y="87"/>
                    <a:pt x="329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3351084" y="3065432"/>
              <a:ext cx="98778" cy="98778"/>
            </a:xfrm>
            <a:custGeom>
              <a:rect b="b" l="l" r="r" t="t"/>
              <a:pathLst>
                <a:path extrusionOk="0" h="3768" w="3768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3400264" y="3108556"/>
              <a:ext cx="49599" cy="12531"/>
            </a:xfrm>
            <a:custGeom>
              <a:rect b="b" l="l" r="r" t="t"/>
              <a:pathLst>
                <a:path extrusionOk="0" h="478" w="1892">
                  <a:moveTo>
                    <a:pt x="1" y="1"/>
                  </a:moveTo>
                  <a:lnTo>
                    <a:pt x="1" y="477"/>
                  </a:lnTo>
                  <a:lnTo>
                    <a:pt x="1877" y="477"/>
                  </a:lnTo>
                  <a:cubicBezTo>
                    <a:pt x="1892" y="318"/>
                    <a:pt x="1892" y="160"/>
                    <a:pt x="1877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3381730" y="3096445"/>
              <a:ext cx="37120" cy="36753"/>
            </a:xfrm>
            <a:custGeom>
              <a:rect b="b" l="l" r="r" t="t"/>
              <a:pathLst>
                <a:path extrusionOk="0" h="1402" w="1416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3400264" y="3108556"/>
              <a:ext cx="18953" cy="12531"/>
            </a:xfrm>
            <a:custGeom>
              <a:rect b="b" l="l" r="r" t="t"/>
              <a:pathLst>
                <a:path extrusionOk="0" h="478" w="723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391429" y="3079431"/>
              <a:ext cx="44434" cy="41603"/>
            </a:xfrm>
            <a:custGeom>
              <a:rect b="b" l="l" r="r" t="t"/>
              <a:pathLst>
                <a:path extrusionOk="0" h="1587" w="1695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420056" y="2908038"/>
              <a:ext cx="189718" cy="185052"/>
            </a:xfrm>
            <a:custGeom>
              <a:rect b="b" l="l" r="r" t="t"/>
              <a:pathLst>
                <a:path extrusionOk="0" h="7059" w="7237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714988" y="118895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" name="Google Shape;197;p19"/>
          <p:cNvSpPr txBox="1"/>
          <p:nvPr>
            <p:ph idx="1" type="subTitle"/>
          </p:nvPr>
        </p:nvSpPr>
        <p:spPr>
          <a:xfrm>
            <a:off x="2050702" y="118895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8" name="Google Shape;198;p19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99" name="Google Shape;199;p19"/>
          <p:cNvCxnSpPr/>
          <p:nvPr/>
        </p:nvCxnSpPr>
        <p:spPr>
          <a:xfrm>
            <a:off x="1258888" y="14303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0" name="Google Shape;200;p19"/>
          <p:cNvSpPr txBox="1"/>
          <p:nvPr>
            <p:ph idx="3" type="title"/>
          </p:nvPr>
        </p:nvSpPr>
        <p:spPr>
          <a:xfrm>
            <a:off x="714988" y="1724683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19"/>
          <p:cNvSpPr txBox="1"/>
          <p:nvPr>
            <p:ph idx="4" type="subTitle"/>
          </p:nvPr>
        </p:nvSpPr>
        <p:spPr>
          <a:xfrm>
            <a:off x="2050702" y="1724683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202" name="Google Shape;202;p19"/>
          <p:cNvSpPr txBox="1"/>
          <p:nvPr>
            <p:ph idx="5" type="title"/>
          </p:nvPr>
        </p:nvSpPr>
        <p:spPr>
          <a:xfrm>
            <a:off x="714988" y="22604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" name="Google Shape;203;p19"/>
          <p:cNvSpPr txBox="1"/>
          <p:nvPr>
            <p:ph idx="6" type="subTitle"/>
          </p:nvPr>
        </p:nvSpPr>
        <p:spPr>
          <a:xfrm>
            <a:off x="2050702" y="22604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4" name="Google Shape;204;p19"/>
          <p:cNvSpPr txBox="1"/>
          <p:nvPr>
            <p:ph idx="7" type="title"/>
          </p:nvPr>
        </p:nvSpPr>
        <p:spPr>
          <a:xfrm>
            <a:off x="715038" y="2752733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19"/>
          <p:cNvSpPr txBox="1"/>
          <p:nvPr>
            <p:ph idx="8" type="subTitle"/>
          </p:nvPr>
        </p:nvSpPr>
        <p:spPr>
          <a:xfrm>
            <a:off x="2050752" y="2752733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cxnSp>
        <p:nvCxnSpPr>
          <p:cNvPr id="206" name="Google Shape;206;p19"/>
          <p:cNvCxnSpPr/>
          <p:nvPr/>
        </p:nvCxnSpPr>
        <p:spPr>
          <a:xfrm>
            <a:off x="1258888" y="19658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19"/>
          <p:cNvCxnSpPr/>
          <p:nvPr/>
        </p:nvCxnSpPr>
        <p:spPr>
          <a:xfrm>
            <a:off x="1258888" y="25013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1258938" y="29934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9"/>
          <p:cNvSpPr txBox="1"/>
          <p:nvPr>
            <p:ph idx="7" type="title"/>
          </p:nvPr>
        </p:nvSpPr>
        <p:spPr>
          <a:xfrm>
            <a:off x="714988" y="3278033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>
            <a:off x="1317463" y="35406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" name="Google Shape;212;p19"/>
          <p:cNvSpPr txBox="1"/>
          <p:nvPr>
            <p:ph idx="8" type="subTitle"/>
          </p:nvPr>
        </p:nvSpPr>
        <p:spPr>
          <a:xfrm>
            <a:off x="2050702" y="3278033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3" name="Google Shape;213;p19"/>
          <p:cNvSpPr txBox="1"/>
          <p:nvPr>
            <p:ph idx="7" type="title"/>
          </p:nvPr>
        </p:nvSpPr>
        <p:spPr>
          <a:xfrm>
            <a:off x="714988" y="3803333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14" name="Google Shape;214;p19"/>
          <p:cNvCxnSpPr/>
          <p:nvPr/>
        </p:nvCxnSpPr>
        <p:spPr>
          <a:xfrm>
            <a:off x="1317463" y="40659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5" name="Google Shape;215;p19"/>
          <p:cNvSpPr txBox="1"/>
          <p:nvPr>
            <p:ph idx="8" type="subTitle"/>
          </p:nvPr>
        </p:nvSpPr>
        <p:spPr>
          <a:xfrm>
            <a:off x="2050702" y="3803333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Labelling - VADER</a:t>
            </a:r>
            <a:endParaRPr/>
          </a:p>
        </p:txBody>
      </p:sp>
      <p:sp>
        <p:nvSpPr>
          <p:cNvPr id="612" name="Google Shape;612;p37"/>
          <p:cNvSpPr txBox="1"/>
          <p:nvPr>
            <p:ph idx="1" type="body"/>
          </p:nvPr>
        </p:nvSpPr>
        <p:spPr>
          <a:xfrm>
            <a:off x="715100" y="1666725"/>
            <a:ext cx="32388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Accuracy 50%</a:t>
            </a:r>
            <a:endParaRPr sz="1800"/>
          </a:p>
        </p:txBody>
      </p:sp>
      <p:sp>
        <p:nvSpPr>
          <p:cNvPr id="613" name="Google Shape;61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950" y="1242400"/>
            <a:ext cx="4275000" cy="3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Labelling </a:t>
            </a:r>
            <a:r>
              <a:rPr lang="en"/>
              <a:t>-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8"/>
          <p:cNvSpPr txBox="1"/>
          <p:nvPr>
            <p:ph idx="1" type="body"/>
          </p:nvPr>
        </p:nvSpPr>
        <p:spPr>
          <a:xfrm>
            <a:off x="715100" y="1700725"/>
            <a:ext cx="31167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Accuracy 26.6%</a:t>
            </a:r>
            <a:endParaRPr sz="1800"/>
          </a:p>
        </p:txBody>
      </p:sp>
      <p:sp>
        <p:nvSpPr>
          <p:cNvPr id="621" name="Google Shape;62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125" y="1242400"/>
            <a:ext cx="4054875" cy="36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Labelling </a:t>
            </a:r>
            <a:r>
              <a:rPr lang="en"/>
              <a:t>- Zero Shot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"/>
          <p:cNvSpPr txBox="1"/>
          <p:nvPr>
            <p:ph idx="1" type="body"/>
          </p:nvPr>
        </p:nvSpPr>
        <p:spPr>
          <a:xfrm>
            <a:off x="715100" y="1715750"/>
            <a:ext cx="34119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Accuracy 66%</a:t>
            </a:r>
            <a:endParaRPr sz="1800"/>
          </a:p>
        </p:txBody>
      </p:sp>
      <p:sp>
        <p:nvSpPr>
          <p:cNvPr id="629" name="Google Shape;62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517" y="1242400"/>
            <a:ext cx="4385257" cy="3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model performed the best in both training and testing.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accuracy reached was around 88% during training and 86% during testing.</a:t>
            </a:r>
            <a:endParaRPr/>
          </a:p>
        </p:txBody>
      </p:sp>
      <p:sp>
        <p:nvSpPr>
          <p:cNvPr id="636" name="Google Shape;636;p4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BERT</a:t>
            </a:r>
            <a:endParaRPr/>
          </a:p>
        </p:txBody>
      </p:sp>
      <p:sp>
        <p:nvSpPr>
          <p:cNvPr id="637" name="Google Shape;63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75" y="1767702"/>
            <a:ext cx="3462925" cy="277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Without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1"/>
          <p:cNvSpPr txBox="1"/>
          <p:nvPr>
            <p:ph idx="1" type="body"/>
          </p:nvPr>
        </p:nvSpPr>
        <p:spPr>
          <a:xfrm>
            <a:off x="715100" y="1242450"/>
            <a:ext cx="2668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For the training, epoch 9 scored the highest accuracy.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It’s accuracy was about 87%.</a:t>
            </a:r>
            <a:endParaRPr/>
          </a:p>
        </p:txBody>
      </p:sp>
      <p:sp>
        <p:nvSpPr>
          <p:cNvPr id="645" name="Google Shape;64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125" y="1512022"/>
            <a:ext cx="5495425" cy="2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With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 txBox="1"/>
          <p:nvPr>
            <p:ph idx="1" type="body"/>
          </p:nvPr>
        </p:nvSpPr>
        <p:spPr>
          <a:xfrm>
            <a:off x="715100" y="1242450"/>
            <a:ext cx="2668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For the training, epoch 7 scored the highest accuracy.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It’s accuracy was about 82%.</a:t>
            </a:r>
            <a:endParaRPr/>
          </a:p>
        </p:txBody>
      </p:sp>
      <p:sp>
        <p:nvSpPr>
          <p:cNvPr id="653" name="Google Shape;65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175" y="1540550"/>
            <a:ext cx="5384575" cy="2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3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3: With Data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3"/>
          <p:cNvSpPr txBox="1"/>
          <p:nvPr>
            <p:ph idx="1" type="body"/>
          </p:nvPr>
        </p:nvSpPr>
        <p:spPr>
          <a:xfrm>
            <a:off x="715100" y="1242450"/>
            <a:ext cx="2668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For the training, epoch 5 scored the highest accuracy.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It’s accuracy was about 88%.</a:t>
            </a:r>
            <a:endParaRPr/>
          </a:p>
        </p:txBody>
      </p:sp>
      <p:sp>
        <p:nvSpPr>
          <p:cNvPr id="661" name="Google Shape;66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525" y="1611225"/>
            <a:ext cx="5384536" cy="2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for the 12th Layer Attention Matrix</a:t>
            </a:r>
            <a:endParaRPr sz="2800"/>
          </a:p>
        </p:txBody>
      </p:sp>
      <p:sp>
        <p:nvSpPr>
          <p:cNvPr id="668" name="Google Shape;668;p44"/>
          <p:cNvSpPr txBox="1"/>
          <p:nvPr>
            <p:ph idx="1" type="body"/>
          </p:nvPr>
        </p:nvSpPr>
        <p:spPr>
          <a:xfrm>
            <a:off x="715100" y="1242450"/>
            <a:ext cx="77139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 12 attention matrix shape: torch.Size([1, 12, 33, 33])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tensor([[[[9.0370e-02, 7.0198e-02, 3.8721e-02,  ..., 3.8658e-03,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8.5830e-02, 5.4248e-02],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[6.2315e-02, 5.7487e-02, 3.7111e-02,  ..., 3.1567e-03,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1.6935e-01, 4.0239e-02],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[3.7065e-02, 3.3329e-02, 5.5138e-02,  ..., 2.2069e-03,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2.2064e-01, 2.9281e-02],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[9.0491e-03, 7.3193e-03, 6.1967e-03,  ..., 5.6488e-02,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3.8198e-01, 8.7678e-03],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[3.0999e-03, 2.4522e-03, 3.8964e-03,  ..., 8.0097e-04,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5.2814e-01, 3.2397e-03],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[2.9017e-02, 3.3968e-02, 3.3686e-02,  ..., 5.3051e-03,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1.5541e-01, 3.2656e-02]]]], grad_fn=&lt;SoftmaxBackward0&gt;)</a:t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9" name="Google Shape;6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75" name="Google Shape;675;p45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76" name="Google Shape;676;p45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7" name="Google Shape;67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83" name="Google Shape;683;p46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Project aimed at analyzing the sentiment of arabic finance newspaper using 2 main different approaches.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1- Trying unsupervised Learning techniques                </a:t>
            </a:r>
            <a:r>
              <a:rPr b="1" lang="en">
                <a:solidFill>
                  <a:srgbClr val="FF0000"/>
                </a:solidFill>
              </a:rPr>
              <a:t>Bad Results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2- Trying the BERT pretrained model on English Dataset and testing it on arabic dataset                </a:t>
            </a:r>
            <a:r>
              <a:rPr b="1" lang="en">
                <a:solidFill>
                  <a:srgbClr val="00FF00"/>
                </a:solidFill>
              </a:rPr>
              <a:t>Best Results </a:t>
            </a:r>
            <a:r>
              <a:rPr lang="en">
                <a:solidFill>
                  <a:srgbClr val="000000"/>
                </a:solidFill>
              </a:rPr>
              <a:t>(87.6% with Data Augmentation)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5" name="Google Shape;685;p46"/>
          <p:cNvCxnSpPr/>
          <p:nvPr/>
        </p:nvCxnSpPr>
        <p:spPr>
          <a:xfrm>
            <a:off x="5084900" y="20669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6" name="Google Shape;686;p46"/>
          <p:cNvCxnSpPr/>
          <p:nvPr/>
        </p:nvCxnSpPr>
        <p:spPr>
          <a:xfrm>
            <a:off x="1998425" y="26980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87" name="Google Shape;6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275" y="3016050"/>
            <a:ext cx="5057451" cy="22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1" name="Google Shape;221;p20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2" name="Google Shape;222;p2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93" name="Google Shape;693;p4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</a:t>
            </a:r>
            <a:r>
              <a:rPr lang="en"/>
              <a:t>Perspectives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dataset and the </a:t>
            </a:r>
            <a:r>
              <a:rPr lang="en"/>
              <a:t>shortage</a:t>
            </a:r>
            <a:r>
              <a:rPr lang="en"/>
              <a:t> of test data</a:t>
            </a:r>
            <a:endParaRPr/>
          </a:p>
        </p:txBody>
      </p:sp>
      <p:sp>
        <p:nvSpPr>
          <p:cNvPr id="694" name="Google Shape;69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50" y="1787200"/>
            <a:ext cx="2831475" cy="1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01" name="Google Shape;701;p48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</a:t>
            </a:r>
            <a:r>
              <a:rPr lang="en"/>
              <a:t>imitations can be overcome by increasing the number of testing data and searching for better English Datasets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better results are achieved, then our model can solely classify the entering news into either positive, negative or neutral without any human intervention.</a:t>
            </a:r>
            <a:endParaRPr/>
          </a:p>
        </p:txBody>
      </p:sp>
      <p:sp>
        <p:nvSpPr>
          <p:cNvPr id="702" name="Google Shape;7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9"/>
          <p:cNvSpPr txBox="1"/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08" name="Google Shape;708;p49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09" name="Google Shape;70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 lot of bad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news!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229" name="Google Shape;229;p21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30" name="Google Shape;230;p21"/>
            <p:cNvSpPr/>
            <p:nvPr/>
          </p:nvSpPr>
          <p:spPr>
            <a:xfrm>
              <a:off x="4422875" y="3236475"/>
              <a:ext cx="284875" cy="162500"/>
            </a:xfrm>
            <a:custGeom>
              <a:rect b="b" l="l" r="r" t="t"/>
              <a:pathLst>
                <a:path extrusionOk="0" h="6500" w="11395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433850" y="3137400"/>
              <a:ext cx="302375" cy="249825"/>
            </a:xfrm>
            <a:custGeom>
              <a:rect b="b" l="l" r="r" t="t"/>
              <a:pathLst>
                <a:path extrusionOk="0" h="9993" w="12095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008550" y="2646000"/>
              <a:ext cx="577200" cy="331650"/>
            </a:xfrm>
            <a:custGeom>
              <a:rect b="b" l="l" r="r" t="t"/>
              <a:pathLst>
                <a:path extrusionOk="0" h="13266" w="23088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444500" y="2590075"/>
              <a:ext cx="711075" cy="698300"/>
            </a:xfrm>
            <a:custGeom>
              <a:rect b="b" l="l" r="r" t="t"/>
              <a:pathLst>
                <a:path extrusionOk="0" h="27932" w="28443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4574225" y="2577925"/>
              <a:ext cx="590500" cy="215475"/>
            </a:xfrm>
            <a:custGeom>
              <a:rect b="b" l="l" r="r" t="t"/>
              <a:pathLst>
                <a:path extrusionOk="0" h="8619" w="2362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590900" y="2586800"/>
              <a:ext cx="557175" cy="197700"/>
            </a:xfrm>
            <a:custGeom>
              <a:rect b="b" l="l" r="r" t="t"/>
              <a:pathLst>
                <a:path extrusionOk="0" h="7908" w="22287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4590825" y="2520000"/>
              <a:ext cx="586625" cy="223800"/>
            </a:xfrm>
            <a:custGeom>
              <a:rect b="b" l="l" r="r" t="t"/>
              <a:pathLst>
                <a:path extrusionOk="0" h="8952" w="23465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4606925" y="2321525"/>
              <a:ext cx="621150" cy="397600"/>
            </a:xfrm>
            <a:custGeom>
              <a:rect b="b" l="l" r="r" t="t"/>
              <a:pathLst>
                <a:path extrusionOk="0" h="15904" w="24846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4719000" y="2826275"/>
              <a:ext cx="401475" cy="462100"/>
            </a:xfrm>
            <a:custGeom>
              <a:rect b="b" l="l" r="r" t="t"/>
              <a:pathLst>
                <a:path extrusionOk="0" h="18484" w="16059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705700" y="2820425"/>
              <a:ext cx="369125" cy="459575"/>
            </a:xfrm>
            <a:custGeom>
              <a:rect b="b" l="l" r="r" t="t"/>
              <a:pathLst>
                <a:path extrusionOk="0" h="18383" w="14765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487750" y="2687725"/>
              <a:ext cx="86000" cy="65025"/>
            </a:xfrm>
            <a:custGeom>
              <a:rect b="b" l="l" r="r" t="t"/>
              <a:pathLst>
                <a:path extrusionOk="0" h="2601" w="344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491475" y="2634400"/>
              <a:ext cx="118875" cy="90200"/>
            </a:xfrm>
            <a:custGeom>
              <a:rect b="b" l="l" r="r" t="t"/>
              <a:pathLst>
                <a:path extrusionOk="0" h="3608" w="4755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498250" y="2623925"/>
              <a:ext cx="117675" cy="64950"/>
            </a:xfrm>
            <a:custGeom>
              <a:rect b="b" l="l" r="r" t="t"/>
              <a:pathLst>
                <a:path extrusionOk="0" h="2598" w="4707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786400" y="2462150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4841500" y="2474075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4852100" y="2482925"/>
              <a:ext cx="339600" cy="193900"/>
            </a:xfrm>
            <a:custGeom>
              <a:rect b="b" l="l" r="r" t="t"/>
              <a:pathLst>
                <a:path extrusionOk="0" h="7756" w="13584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110550" y="2563175"/>
              <a:ext cx="51225" cy="89100"/>
            </a:xfrm>
            <a:custGeom>
              <a:rect b="b" l="l" r="r" t="t"/>
              <a:pathLst>
                <a:path extrusionOk="0" h="3564" w="2049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967900" y="2531650"/>
              <a:ext cx="51275" cy="89075"/>
            </a:xfrm>
            <a:custGeom>
              <a:rect b="b" l="l" r="r" t="t"/>
              <a:pathLst>
                <a:path extrusionOk="0" h="3563" w="2051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563000" y="2623925"/>
              <a:ext cx="144650" cy="69950"/>
            </a:xfrm>
            <a:custGeom>
              <a:rect b="b" l="l" r="r" t="t"/>
              <a:pathLst>
                <a:path extrusionOk="0" h="2798" w="5786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560725" y="2556250"/>
              <a:ext cx="98475" cy="106000"/>
            </a:xfrm>
            <a:custGeom>
              <a:rect b="b" l="l" r="r" t="t"/>
              <a:pathLst>
                <a:path extrusionOk="0" h="4240" w="3939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873700" y="2352750"/>
              <a:ext cx="192300" cy="110800"/>
            </a:xfrm>
            <a:custGeom>
              <a:rect b="b" l="l" r="r" t="t"/>
              <a:pathLst>
                <a:path extrusionOk="0" h="4432" w="7692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873700" y="2375275"/>
              <a:ext cx="16175" cy="26500"/>
            </a:xfrm>
            <a:custGeom>
              <a:rect b="b" l="l" r="r" t="t"/>
              <a:pathLst>
                <a:path extrusionOk="0" h="1060" w="647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4801900" y="2507750"/>
              <a:ext cx="50225" cy="71325"/>
            </a:xfrm>
            <a:custGeom>
              <a:rect b="b" l="l" r="r" t="t"/>
              <a:pathLst>
                <a:path extrusionOk="0" h="2853" w="2009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4799725" y="2506000"/>
              <a:ext cx="39675" cy="70200"/>
            </a:xfrm>
            <a:custGeom>
              <a:rect b="b" l="l" r="r" t="t"/>
              <a:pathLst>
                <a:path extrusionOk="0" h="2808" w="1587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812500" y="2313275"/>
              <a:ext cx="60150" cy="225100"/>
            </a:xfrm>
            <a:custGeom>
              <a:rect b="b" l="l" r="r" t="t"/>
              <a:pathLst>
                <a:path extrusionOk="0" h="9004" w="2406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479800" y="2765175"/>
              <a:ext cx="50275" cy="32250"/>
            </a:xfrm>
            <a:custGeom>
              <a:rect b="b" l="l" r="r" t="t"/>
              <a:pathLst>
                <a:path extrusionOk="0" h="1290" w="2011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432425" y="2845550"/>
              <a:ext cx="47625" cy="37750"/>
            </a:xfrm>
            <a:custGeom>
              <a:rect b="b" l="l" r="r" t="t"/>
              <a:pathLst>
                <a:path extrusionOk="0" h="1510" w="1905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369900" y="2895850"/>
              <a:ext cx="43275" cy="44300"/>
            </a:xfrm>
            <a:custGeom>
              <a:rect b="b" l="l" r="r" t="t"/>
              <a:pathLst>
                <a:path extrusionOk="0" h="1772" w="1731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292900" y="2921750"/>
              <a:ext cx="30075" cy="51950"/>
            </a:xfrm>
            <a:custGeom>
              <a:rect b="b" l="l" r="r" t="t"/>
              <a:pathLst>
                <a:path extrusionOk="0" h="2078" w="1203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185875" y="2911900"/>
              <a:ext cx="26675" cy="60050"/>
            </a:xfrm>
            <a:custGeom>
              <a:rect b="b" l="l" r="r" t="t"/>
              <a:pathLst>
                <a:path extrusionOk="0" h="2402" w="1067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491350" y="3171375"/>
              <a:ext cx="228400" cy="188525"/>
            </a:xfrm>
            <a:custGeom>
              <a:rect b="b" l="l" r="r" t="t"/>
              <a:pathLst>
                <a:path extrusionOk="0" h="7541" w="9136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5269600" y="2224200"/>
              <a:ext cx="826575" cy="449875"/>
            </a:xfrm>
            <a:custGeom>
              <a:rect b="b" l="l" r="r" t="t"/>
              <a:pathLst>
                <a:path extrusionOk="0" h="17995" w="33063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851600" y="2306750"/>
              <a:ext cx="215675" cy="196525"/>
            </a:xfrm>
            <a:custGeom>
              <a:rect b="b" l="l" r="r" t="t"/>
              <a:pathLst>
                <a:path extrusionOk="0" h="7861" w="8627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312100" y="2329950"/>
              <a:ext cx="496750" cy="16000"/>
            </a:xfrm>
            <a:custGeom>
              <a:rect b="b" l="l" r="r" t="t"/>
              <a:pathLst>
                <a:path extrusionOk="0" h="640" w="1987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623275" y="2389025"/>
              <a:ext cx="185575" cy="16000"/>
            </a:xfrm>
            <a:custGeom>
              <a:rect b="b" l="l" r="r" t="t"/>
              <a:pathLst>
                <a:path extrusionOk="0" h="640" w="7423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308075" y="2389025"/>
              <a:ext cx="288225" cy="16000"/>
            </a:xfrm>
            <a:custGeom>
              <a:rect b="b" l="l" r="r" t="t"/>
              <a:pathLst>
                <a:path extrusionOk="0" h="640" w="11529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312100" y="2448100"/>
              <a:ext cx="496750" cy="16000"/>
            </a:xfrm>
            <a:custGeom>
              <a:rect b="b" l="l" r="r" t="t"/>
              <a:pathLst>
                <a:path extrusionOk="0" h="640" w="1987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657100" y="2507200"/>
              <a:ext cx="151750" cy="16025"/>
            </a:xfrm>
            <a:custGeom>
              <a:rect b="b" l="l" r="r" t="t"/>
              <a:pathLst>
                <a:path extrusionOk="0" h="641" w="607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429550" y="2507200"/>
              <a:ext cx="201875" cy="16025"/>
            </a:xfrm>
            <a:custGeom>
              <a:rect b="b" l="l" r="r" t="t"/>
              <a:pathLst>
                <a:path extrusionOk="0" h="641" w="8075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93200" y="2531950"/>
              <a:ext cx="70325" cy="122725"/>
            </a:xfrm>
            <a:custGeom>
              <a:rect b="b" l="l" r="r" t="t"/>
              <a:pathLst>
                <a:path extrusionOk="0" h="4909" w="2813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03650" y="2630150"/>
              <a:ext cx="104675" cy="57775"/>
            </a:xfrm>
            <a:custGeom>
              <a:rect b="b" l="l" r="r" t="t"/>
              <a:pathLst>
                <a:path extrusionOk="0" h="2311" w="4187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527175" y="2641900"/>
              <a:ext cx="59900" cy="34300"/>
            </a:xfrm>
            <a:custGeom>
              <a:rect b="b" l="l" r="r" t="t"/>
              <a:pathLst>
                <a:path extrusionOk="0" h="1372" w="2396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527450" y="2649750"/>
              <a:ext cx="52800" cy="26450"/>
            </a:xfrm>
            <a:custGeom>
              <a:rect b="b" l="l" r="r" t="t"/>
              <a:pathLst>
                <a:path extrusionOk="0" h="1058" w="2112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104300" y="2733650"/>
              <a:ext cx="443350" cy="244000"/>
            </a:xfrm>
            <a:custGeom>
              <a:rect b="b" l="l" r="r" t="t"/>
              <a:pathLst>
                <a:path extrusionOk="0" h="9760" w="17734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549275" y="2667375"/>
              <a:ext cx="142750" cy="163300"/>
            </a:xfrm>
            <a:custGeom>
              <a:rect b="b" l="l" r="r" t="t"/>
              <a:pathLst>
                <a:path extrusionOk="0" h="6532" w="571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4539175" y="2681025"/>
              <a:ext cx="125200" cy="130775"/>
            </a:xfrm>
            <a:custGeom>
              <a:rect b="b" l="l" r="r" t="t"/>
              <a:pathLst>
                <a:path extrusionOk="0" h="5231" w="5008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4558700" y="2709425"/>
              <a:ext cx="52075" cy="56600"/>
            </a:xfrm>
            <a:custGeom>
              <a:rect b="b" l="l" r="r" t="t"/>
              <a:pathLst>
                <a:path extrusionOk="0" h="2264" w="2083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4570225" y="2711200"/>
              <a:ext cx="53825" cy="62125"/>
            </a:xfrm>
            <a:custGeom>
              <a:rect b="b" l="l" r="r" t="t"/>
              <a:pathLst>
                <a:path extrusionOk="0" h="2485" w="2153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4388650" y="2693800"/>
              <a:ext cx="248175" cy="388675"/>
            </a:xfrm>
            <a:custGeom>
              <a:rect b="b" l="l" r="r" t="t"/>
              <a:pathLst>
                <a:path extrusionOk="0" h="15547" w="9927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4536375" y="3004175"/>
              <a:ext cx="39600" cy="46225"/>
            </a:xfrm>
            <a:custGeom>
              <a:rect b="b" l="l" r="r" t="t"/>
              <a:pathLst>
                <a:path extrusionOk="0" h="1849" w="1584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478025" y="2969150"/>
              <a:ext cx="34275" cy="49525"/>
            </a:xfrm>
            <a:custGeom>
              <a:rect b="b" l="l" r="r" t="t"/>
              <a:pathLst>
                <a:path extrusionOk="0" h="1981" w="1371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4420950" y="2921975"/>
              <a:ext cx="43075" cy="45100"/>
            </a:xfrm>
            <a:custGeom>
              <a:rect b="b" l="l" r="r" t="t"/>
              <a:pathLst>
                <a:path extrusionOk="0" h="1804" w="1723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4390800" y="2860925"/>
              <a:ext cx="53375" cy="18200"/>
            </a:xfrm>
            <a:custGeom>
              <a:rect b="b" l="l" r="r" t="t"/>
              <a:pathLst>
                <a:path extrusionOk="0" h="728" w="2135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4402425" y="2780550"/>
              <a:ext cx="54775" cy="22625"/>
            </a:xfrm>
            <a:custGeom>
              <a:rect b="b" l="l" r="r" t="t"/>
              <a:pathLst>
                <a:path extrusionOk="0" h="905" w="2191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4448400" y="2716850"/>
              <a:ext cx="46000" cy="41400"/>
            </a:xfrm>
            <a:custGeom>
              <a:rect b="b" l="l" r="r" t="t"/>
              <a:pathLst>
                <a:path extrusionOk="0" h="1656" w="184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4512700" y="2693975"/>
              <a:ext cx="25925" cy="53825"/>
            </a:xfrm>
            <a:custGeom>
              <a:rect b="b" l="l" r="r" t="t"/>
              <a:pathLst>
                <a:path extrusionOk="0" h="2153" w="1037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579075" y="3019075"/>
              <a:ext cx="70150" cy="84325"/>
            </a:xfrm>
            <a:custGeom>
              <a:rect b="b" l="l" r="r" t="t"/>
              <a:pathLst>
                <a:path extrusionOk="0" h="3373" w="2806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648500" y="3125450"/>
              <a:ext cx="87500" cy="43550"/>
            </a:xfrm>
            <a:custGeom>
              <a:rect b="b" l="l" r="r" t="t"/>
              <a:pathLst>
                <a:path extrusionOk="0" h="1742" w="350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603800" y="3032650"/>
              <a:ext cx="98225" cy="111025"/>
            </a:xfrm>
            <a:custGeom>
              <a:rect b="b" l="l" r="r" t="t"/>
              <a:pathLst>
                <a:path extrusionOk="0" h="4441" w="3929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634850" y="3040650"/>
              <a:ext cx="79750" cy="104700"/>
            </a:xfrm>
            <a:custGeom>
              <a:rect b="b" l="l" r="r" t="t"/>
              <a:pathLst>
                <a:path extrusionOk="0" h="4188" w="319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4653975" y="3055700"/>
              <a:ext cx="54575" cy="78775"/>
            </a:xfrm>
            <a:custGeom>
              <a:rect b="b" l="l" r="r" t="t"/>
              <a:pathLst>
                <a:path extrusionOk="0" h="3151" w="2183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4649375" y="3055725"/>
              <a:ext cx="48875" cy="73525"/>
            </a:xfrm>
            <a:custGeom>
              <a:rect b="b" l="l" r="r" t="t"/>
              <a:pathLst>
                <a:path extrusionOk="0" h="2941" w="1955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674425" y="3037025"/>
              <a:ext cx="111900" cy="75200"/>
            </a:xfrm>
            <a:custGeom>
              <a:rect b="b" l="l" r="r" t="t"/>
              <a:pathLst>
                <a:path extrusionOk="0" h="3008" w="4476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4650925" y="3071025"/>
              <a:ext cx="109950" cy="70200"/>
            </a:xfrm>
            <a:custGeom>
              <a:rect b="b" l="l" r="r" t="t"/>
              <a:pathLst>
                <a:path extrusionOk="0" h="2808" w="4398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4388650" y="2693825"/>
              <a:ext cx="217350" cy="377150"/>
            </a:xfrm>
            <a:custGeom>
              <a:rect b="b" l="l" r="r" t="t"/>
              <a:pathLst>
                <a:path extrusionOk="0" h="15086" w="8694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FF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3" y="305255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500" y="3052550"/>
            <a:ext cx="22521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...</a:t>
            </a:r>
            <a:endParaRPr/>
          </a:p>
        </p:txBody>
      </p:sp>
      <p:sp>
        <p:nvSpPr>
          <p:cNvPr id="303" name="Google Shape;303;p22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can have a tool to determine the sentiment of the news?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305" name="Google Shape;305;p22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306" name="Google Shape;306;p22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22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319" name="Google Shape;319;p22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rect b="b" l="l" r="r" t="t"/>
                <a:pathLst>
                  <a:path extrusionOk="0" h="2763" w="3347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rect b="b" l="l" r="r" t="t"/>
                <a:pathLst>
                  <a:path extrusionOk="0" h="2761" w="3345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rect b="b" l="l" r="r" t="t"/>
                <a:pathLst>
                  <a:path extrusionOk="0" h="11007" w="19216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rect b="b" l="l" r="r" t="t"/>
                <a:pathLst>
                  <a:path extrusionOk="0" h="11005" w="19217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rect b="b" l="l" r="r" t="t"/>
                <a:pathLst>
                  <a:path extrusionOk="0" h="10052" w="18067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rect b="b" l="l" r="r" t="t"/>
                <a:pathLst>
                  <a:path extrusionOk="0" h="6614" w="14588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rect b="b" l="l" r="r" t="t"/>
                <a:pathLst>
                  <a:path extrusionOk="0" h="627" w="8542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rect b="b" l="l" r="r" t="t"/>
                <a:pathLst>
                  <a:path extrusionOk="0" h="651" w="11557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rect b="b" l="l" r="r" t="t"/>
                <a:pathLst>
                  <a:path extrusionOk="0" h="24341" w="952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rect b="b" l="l" r="r" t="t"/>
                <a:pathLst>
                  <a:path extrusionOk="0" h="849" w="1631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rect b="b" l="l" r="r" t="t"/>
                <a:pathLst>
                  <a:path extrusionOk="0" h="928" w="25571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rect b="b" l="l" r="r" t="t"/>
                <a:pathLst>
                  <a:path extrusionOk="0" h="619" w="7605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rect b="b" l="l" r="r" t="t"/>
                <a:pathLst>
                  <a:path extrusionOk="0" h="621" w="519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rect b="b" l="l" r="r" t="t"/>
                <a:pathLst>
                  <a:path extrusionOk="0" h="7706" w="965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rect b="b" l="l" r="r" t="t"/>
                <a:pathLst>
                  <a:path extrusionOk="0" h="4479" w="4115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rect b="b" l="l" r="r" t="t"/>
                <a:pathLst>
                  <a:path extrusionOk="0" h="48327" w="31711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rect b="b" l="l" r="r" t="t"/>
                <a:pathLst>
                  <a:path extrusionOk="0" h="7336" w="7207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rect b="b" l="l" r="r" t="t"/>
                <a:pathLst>
                  <a:path extrusionOk="0" h="3289" w="692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rect b="b" l="l" r="r" t="t"/>
                <a:pathLst>
                  <a:path extrusionOk="0" h="2007" w="1411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rect b="b" l="l" r="r" t="t"/>
                <a:pathLst>
                  <a:path extrusionOk="0" h="1620" w="663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rect b="b" l="l" r="r" t="t"/>
                <a:pathLst>
                  <a:path extrusionOk="0" h="4979" w="3444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rect b="b" l="l" r="r" t="t"/>
                <a:pathLst>
                  <a:path extrusionOk="0" h="2869" w="1553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rect b="b" l="l" r="r" t="t"/>
                <a:pathLst>
                  <a:path extrusionOk="0" h="908" w="1889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rect b="b" l="l" r="r" t="t"/>
                <a:pathLst>
                  <a:path extrusionOk="0" h="703" w="116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rect b="b" l="l" r="r" t="t"/>
                <a:pathLst>
                  <a:path extrusionOk="0" h="38" w="629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rect b="b" l="l" r="r" t="t"/>
                <a:pathLst>
                  <a:path extrusionOk="0" h="771" w="232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rect b="b" l="l" r="r" t="t"/>
                <a:pathLst>
                  <a:path extrusionOk="0" h="3006" w="4054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rect b="b" l="l" r="r" t="t"/>
                <a:pathLst>
                  <a:path extrusionOk="0" h="1329" w="1965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rect b="b" l="l" r="r" t="t"/>
                <a:pathLst>
                  <a:path extrusionOk="0" h="1148" w="2974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rect b="b" l="l" r="r" t="t"/>
                <a:pathLst>
                  <a:path extrusionOk="0" h="1600" w="925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rect b="b" l="l" r="r" t="t"/>
                <a:pathLst>
                  <a:path extrusionOk="0" h="2247" w="575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rect b="b" l="l" r="r" t="t"/>
                <a:pathLst>
                  <a:path extrusionOk="0" h="1660" w="2757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rect b="b" l="l" r="r" t="t"/>
                <a:pathLst>
                  <a:path extrusionOk="0" h="347" w="881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rect b="b" l="l" r="r" t="t"/>
                <a:pathLst>
                  <a:path extrusionOk="0" h="484" w="9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rect b="b" l="l" r="r" t="t"/>
                <a:pathLst>
                  <a:path extrusionOk="0" h="2024" w="1367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rect b="b" l="l" r="r" t="t"/>
                <a:pathLst>
                  <a:path extrusionOk="0" h="1671" w="4047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rect b="b" l="l" r="r" t="t"/>
                <a:pathLst>
                  <a:path extrusionOk="0" h="2790" w="1811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rect b="b" l="l" r="r" t="t"/>
                <a:pathLst>
                  <a:path extrusionOk="0" h="12861" w="10943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rect b="b" l="l" r="r" t="t"/>
                <a:pathLst>
                  <a:path extrusionOk="0" h="18182" w="22657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rect b="b" l="l" r="r" t="t"/>
                <a:pathLst>
                  <a:path extrusionOk="0" h="17822" w="1973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rect b="b" l="l" r="r" t="t"/>
                <a:pathLst>
                  <a:path extrusionOk="0" h="1791" w="1646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rect b="b" l="l" r="r" t="t"/>
                <a:pathLst>
                  <a:path extrusionOk="0" h="1682" w="1301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rect b="b" l="l" r="r" t="t"/>
                <a:pathLst>
                  <a:path extrusionOk="0" h="2331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rect b="b" l="l" r="r" t="t"/>
                <a:pathLst>
                  <a:path extrusionOk="0" h="17421" w="14944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rect b="b" l="l" r="r" t="t"/>
                <a:pathLst>
                  <a:path extrusionOk="0" h="17388" w="9551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rect b="b" l="l" r="r" t="t"/>
                <a:pathLst>
                  <a:path extrusionOk="0" h="2166" w="4424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rect b="b" l="l" r="r" t="t"/>
                <a:pathLst>
                  <a:path extrusionOk="0" h="398" w="14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rect b="b" l="l" r="r" t="t"/>
                <a:pathLst>
                  <a:path extrusionOk="0" h="2382" w="1431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rect b="b" l="l" r="r" t="t"/>
                <a:pathLst>
                  <a:path extrusionOk="0" h="2213" w="2472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rect b="b" l="l" r="r" t="t"/>
                <a:pathLst>
                  <a:path extrusionOk="0" h="298" w="193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rect b="b" l="l" r="r" t="t"/>
                <a:pathLst>
                  <a:path extrusionOk="0" h="1989" w="1297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rect b="b" l="l" r="r" t="t"/>
                <a:pathLst>
                  <a:path extrusionOk="0" h="811" w="584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rect b="b" l="l" r="r" t="t"/>
                <a:pathLst>
                  <a:path extrusionOk="0" h="831" w="754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rect b="b" l="l" r="r" t="t"/>
                <a:pathLst>
                  <a:path extrusionOk="0" h="4112" w="5085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rect b="b" l="l" r="r" t="t"/>
                <a:pathLst>
                  <a:path extrusionOk="0" h="5053" w="3131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rect b="b" l="l" r="r" t="t"/>
                <a:pathLst>
                  <a:path extrusionOk="0" h="15624" w="4609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rect b="b" l="l" r="r" t="t"/>
                <a:pathLst>
                  <a:path extrusionOk="0" h="2498" w="1345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rect b="b" l="l" r="r" t="t"/>
                <a:pathLst>
                  <a:path extrusionOk="0" h="966" w="872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rect b="b" l="l" r="r" t="t"/>
                <a:pathLst>
                  <a:path extrusionOk="0" h="706" w="313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rect b="b" l="l" r="r" t="t"/>
                <a:pathLst>
                  <a:path extrusionOk="0" h="501" w="293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rect b="b" l="l" r="r" t="t"/>
                <a:pathLst>
                  <a:path extrusionOk="0" h="4058" w="89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rect b="b" l="l" r="r" t="t"/>
                <a:pathLst>
                  <a:path extrusionOk="0" h="2699" w="593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rect b="b" l="l" r="r" t="t"/>
                <a:pathLst>
                  <a:path extrusionOk="0" h="270" w="11803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rect b="b" l="l" r="r" t="t"/>
                <a:pathLst>
                  <a:path extrusionOk="0" h="3128" w="1664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rect b="b" l="l" r="r" t="t"/>
                <a:pathLst>
                  <a:path extrusionOk="0" h="5429" w="196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rect b="b" l="l" r="r" t="t"/>
                <a:pathLst>
                  <a:path extrusionOk="0" h="3935" w="8011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rect b="b" l="l" r="r" t="t"/>
                <a:pathLst>
                  <a:path extrusionOk="0" h="2241" w="2604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rect b="b" l="l" r="r" t="t"/>
                <a:pathLst>
                  <a:path extrusionOk="0" h="500" w="2022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rect b="b" l="l" r="r" t="t"/>
                <a:pathLst>
                  <a:path extrusionOk="0" h="1211" w="7879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rect b="b" l="l" r="r" t="t"/>
                <a:pathLst>
                  <a:path extrusionOk="0" h="784" w="215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rect b="b" l="l" r="r" t="t"/>
                <a:pathLst>
                  <a:path extrusionOk="0" h="4796" w="4875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rect b="b" l="l" r="r" t="t"/>
                <a:pathLst>
                  <a:path extrusionOk="0" h="4180" w="6912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rect b="b" l="l" r="r" t="t"/>
                <a:pathLst>
                  <a:path extrusionOk="0" h="1213" w="772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rect b="b" l="l" r="r" t="t"/>
                <a:pathLst>
                  <a:path extrusionOk="0" h="1389" w="2495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rect b="b" l="l" r="r" t="t"/>
                <a:pathLst>
                  <a:path extrusionOk="0" h="2330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rect b="b" l="l" r="r" t="t"/>
                <a:pathLst>
                  <a:path extrusionOk="0" h="794" w="2109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rect b="b" l="l" r="r" t="t"/>
                <a:pathLst>
                  <a:path extrusionOk="0" h="542" w="1738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rect b="b" l="l" r="r" t="t"/>
                <a:pathLst>
                  <a:path extrusionOk="0" h="404" w="1576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rect b="b" l="l" r="r" t="t"/>
                <a:pathLst>
                  <a:path extrusionOk="0" h="5272" w="362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2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rect b="b" l="l" r="r" t="t"/>
                <a:pathLst>
                  <a:path extrusionOk="0" h="1068" w="701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rect b="b" l="l" r="r" t="t"/>
                <a:pathLst>
                  <a:path extrusionOk="0" h="1082" w="719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rect b="b" l="l" r="r" t="t"/>
                <a:pathLst>
                  <a:path extrusionOk="0" h="214" w="1958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rect b="b" l="l" r="r" t="t"/>
                <a:pathLst>
                  <a:path extrusionOk="0" h="3536" w="6579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rect b="b" l="l" r="r" t="t"/>
                <a:pathLst>
                  <a:path extrusionOk="0" h="1104" w="578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rect b="b" l="l" r="r" t="t"/>
                <a:pathLst>
                  <a:path extrusionOk="0" h="437" w="1663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rect b="b" l="l" r="r" t="t"/>
                <a:pathLst>
                  <a:path extrusionOk="0" h="2893" w="211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rect b="b" l="l" r="r" t="t"/>
                <a:pathLst>
                  <a:path extrusionOk="0" h="2701" w="2495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rect b="b" l="l" r="r" t="t"/>
                <a:pathLst>
                  <a:path extrusionOk="0" h="3411" w="2904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rect b="b" l="l" r="r" t="t"/>
                <a:pathLst>
                  <a:path extrusionOk="0" h="1846" w="4862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rect b="b" l="l" r="r" t="t"/>
                <a:pathLst>
                  <a:path extrusionOk="0" h="421" w="8738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rect b="b" l="l" r="r" t="t"/>
                <a:pathLst>
                  <a:path extrusionOk="0" h="1161" w="8662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rect b="b" l="l" r="r" t="t"/>
                <a:pathLst>
                  <a:path extrusionOk="0" h="1366" w="120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rect b="b" l="l" r="r" t="t"/>
                <a:pathLst>
                  <a:path extrusionOk="0" h="504" w="2145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rect b="b" l="l" r="r" t="t"/>
                <a:pathLst>
                  <a:path extrusionOk="0" h="531" w="211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rect b="b" l="l" r="r" t="t"/>
                <a:pathLst>
                  <a:path extrusionOk="0" h="1392" w="1041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rect b="b" l="l" r="r" t="t"/>
                <a:pathLst>
                  <a:path extrusionOk="0" h="1562" w="4095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rect b="b" l="l" r="r" t="t"/>
                <a:pathLst>
                  <a:path extrusionOk="0" h="3934" w="57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rect b="b" l="l" r="r" t="t"/>
                <a:pathLst>
                  <a:path extrusionOk="0" h="4642" w="190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rect b="b" l="l" r="r" t="t"/>
                <a:pathLst>
                  <a:path extrusionOk="0" h="5459" w="1184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rect b="b" l="l" r="r" t="t"/>
                <a:pathLst>
                  <a:path extrusionOk="0" h="24342" w="951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rect b="b" l="l" r="r" t="t"/>
                <a:pathLst>
                  <a:path extrusionOk="0" h="989" w="993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rect b="b" l="l" r="r" t="t"/>
                <a:pathLst>
                  <a:path extrusionOk="0" h="8391" w="1088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rect b="b" l="l" r="r" t="t"/>
                <a:pathLst>
                  <a:path extrusionOk="0" h="4558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rect b="b" l="l" r="r" t="t"/>
                <a:pathLst>
                  <a:path extrusionOk="0" h="369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rect b="b" l="l" r="r" t="t"/>
                <a:pathLst>
                  <a:path extrusionOk="0" h="1786" w="10999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2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rect b="b" l="l" r="r" t="t"/>
                <a:pathLst>
                  <a:path extrusionOk="0" h="989" w="995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rect b="b" l="l" r="r" t="t"/>
                <a:pathLst>
                  <a:path extrusionOk="0" h="1348" w="3852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rect b="b" l="l" r="r" t="t"/>
                <a:pathLst>
                  <a:path extrusionOk="0" h="278" w="757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rect b="b" l="l" r="r" t="t"/>
                <a:pathLst>
                  <a:path extrusionOk="0" h="1741" w="12759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rect b="b" l="l" r="r" t="t"/>
                <a:pathLst>
                  <a:path extrusionOk="0" h="383" w="12655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rect b="b" l="l" r="r" t="t"/>
                <a:pathLst>
                  <a:path extrusionOk="0" h="2090" w="1261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rect b="b" l="l" r="r" t="t"/>
                <a:pathLst>
                  <a:path extrusionOk="0" h="463" w="1592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rect b="b" l="l" r="r" t="t"/>
                <a:pathLst>
                  <a:path extrusionOk="0" h="7053" w="10201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rect b="b" l="l" r="r" t="t"/>
                <a:pathLst>
                  <a:path extrusionOk="0" h="11832" w="2461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rect b="b" l="l" r="r" t="t"/>
                <a:pathLst>
                  <a:path extrusionOk="0" h="11834" w="3022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rect b="b" l="l" r="r" t="t"/>
                <a:pathLst>
                  <a:path extrusionOk="0" h="11851" w="3442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rect b="b" l="l" r="r" t="t"/>
                <a:pathLst>
                  <a:path extrusionOk="0" h="1299" w="963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rect b="b" l="l" r="r" t="t"/>
                <a:pathLst>
                  <a:path extrusionOk="0" h="1297" w="964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rect b="b" l="l" r="r" t="t"/>
                <a:pathLst>
                  <a:path extrusionOk="0" h="1316" w="1313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rect b="b" l="l" r="r" t="t"/>
                <a:pathLst>
                  <a:path extrusionOk="0" h="5399" w="1063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rect b="b" l="l" r="r" t="t"/>
                <a:pathLst>
                  <a:path extrusionOk="0" h="30989" w="15956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rect b="b" l="l" r="r" t="t"/>
                <a:pathLst>
                  <a:path extrusionOk="0" h="27" w="1032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rect b="b" l="l" r="r" t="t"/>
                <a:pathLst>
                  <a:path extrusionOk="0" h="26" w="1031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2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rect b="b" l="l" r="r" t="t"/>
                <a:pathLst>
                  <a:path extrusionOk="0" h="26" w="1277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rect b="b" l="l" r="r" t="t"/>
                <a:pathLst>
                  <a:path extrusionOk="0" h="31" w="1605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22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61" name="Google Shape;461;p22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00" y="2107352"/>
            <a:ext cx="3126475" cy="20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469" name="Google Shape;469;p23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70" name="Google Shape;470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1" name="Google Shape;47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Model</a:t>
            </a:r>
            <a:endParaRPr/>
          </a:p>
        </p:txBody>
      </p:sp>
      <p:sp>
        <p:nvSpPr>
          <p:cNvPr id="477" name="Google Shape;477;p2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los Text Medium"/>
              <a:buChar char="●"/>
            </a:pPr>
            <a:r>
              <a:rPr lang="en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Bert is Bidirectional Encoder (gather context from both sides)</a:t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los Text Medium"/>
              <a:buChar char="●"/>
            </a:pPr>
            <a:r>
              <a:rPr lang="en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Fine tuning is applied for BERT model to train on our dataset</a:t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los Text Medium"/>
              <a:buChar char="●"/>
            </a:pPr>
            <a:r>
              <a:rPr lang="en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Data is split into train, validation and test data and then converted to match BERT </a:t>
            </a:r>
            <a:r>
              <a:rPr lang="en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input shape</a:t>
            </a:r>
            <a:endParaRPr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sp>
        <p:nvSpPr>
          <p:cNvPr id="478" name="Google Shape;4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24"/>
          <p:cNvPicPr preferRelativeResize="0"/>
          <p:nvPr/>
        </p:nvPicPr>
        <p:blipFill rotWithShape="1">
          <a:blip r:embed="rId3">
            <a:alphaModFix/>
          </a:blip>
          <a:srcRect b="4939" l="0" r="0" t="-4940"/>
          <a:stretch/>
        </p:blipFill>
        <p:spPr>
          <a:xfrm>
            <a:off x="6784849" y="1140527"/>
            <a:ext cx="1771925" cy="9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00" y="2324600"/>
            <a:ext cx="3184099" cy="148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5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86" name="Google Shape;486;p25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87" name="Google Shape;487;p25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8" name="Google Shape;4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Approaches</a:t>
            </a:r>
            <a:endParaRPr/>
          </a:p>
        </p:txBody>
      </p:sp>
      <p:sp>
        <p:nvSpPr>
          <p:cNvPr id="494" name="Google Shape;494;p26"/>
          <p:cNvSpPr txBox="1"/>
          <p:nvPr>
            <p:ph idx="1" type="body"/>
          </p:nvPr>
        </p:nvSpPr>
        <p:spPr>
          <a:xfrm>
            <a:off x="604725" y="1242450"/>
            <a:ext cx="8043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VADER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Lexicon and rule-based sentiment analysis tool. Computes a compound sentiment score, which represents the overall sentiment intensity of a 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 K-Means Clustering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Partitions data into distinct clusters based on similarities in feature space.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 Zero Shot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Leverages the power of pre-trained language models to generalize across different tasks.</a:t>
            </a:r>
            <a:endParaRPr/>
          </a:p>
        </p:txBody>
      </p:sp>
      <p:cxnSp>
        <p:nvCxnSpPr>
          <p:cNvPr id="495" name="Google Shape;495;p26"/>
          <p:cNvCxnSpPr/>
          <p:nvPr/>
        </p:nvCxnSpPr>
        <p:spPr>
          <a:xfrm>
            <a:off x="2230375" y="15104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6" name="Google Shape;496;p26"/>
          <p:cNvCxnSpPr/>
          <p:nvPr/>
        </p:nvCxnSpPr>
        <p:spPr>
          <a:xfrm>
            <a:off x="3915584" y="258628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7" name="Google Shape;497;p26"/>
          <p:cNvCxnSpPr/>
          <p:nvPr/>
        </p:nvCxnSpPr>
        <p:spPr>
          <a:xfrm>
            <a:off x="2436150" y="34704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8" name="Google Shape;49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